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6"/>
  </p:notesMasterIdLst>
  <p:sldIdLst>
    <p:sldId id="256" r:id="rId2"/>
    <p:sldId id="513" r:id="rId3"/>
    <p:sldId id="514" r:id="rId4"/>
    <p:sldId id="515" r:id="rId5"/>
    <p:sldId id="516" r:id="rId6"/>
    <p:sldId id="517" r:id="rId7"/>
    <p:sldId id="518" r:id="rId8"/>
    <p:sldId id="332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33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334" r:id="rId28"/>
    <p:sldId id="500" r:id="rId29"/>
    <p:sldId id="501" r:id="rId30"/>
    <p:sldId id="502" r:id="rId31"/>
    <p:sldId id="503" r:id="rId32"/>
    <p:sldId id="504" r:id="rId33"/>
    <p:sldId id="505" r:id="rId34"/>
    <p:sldId id="506" r:id="rId35"/>
    <p:sldId id="507" r:id="rId36"/>
    <p:sldId id="508" r:id="rId37"/>
    <p:sldId id="509" r:id="rId38"/>
    <p:sldId id="510" r:id="rId39"/>
    <p:sldId id="511" r:id="rId40"/>
    <p:sldId id="512" r:id="rId41"/>
    <p:sldId id="382" r:id="rId42"/>
    <p:sldId id="519" r:id="rId43"/>
    <p:sldId id="520" r:id="rId44"/>
    <p:sldId id="521" r:id="rId45"/>
    <p:sldId id="522" r:id="rId46"/>
    <p:sldId id="523" r:id="rId47"/>
    <p:sldId id="524" r:id="rId48"/>
    <p:sldId id="525" r:id="rId49"/>
    <p:sldId id="526" r:id="rId50"/>
    <p:sldId id="527" r:id="rId51"/>
    <p:sldId id="528" r:id="rId52"/>
    <p:sldId id="529" r:id="rId53"/>
    <p:sldId id="530" r:id="rId54"/>
    <p:sldId id="531" r:id="rId55"/>
    <p:sldId id="532" r:id="rId56"/>
    <p:sldId id="380" r:id="rId57"/>
    <p:sldId id="344" r:id="rId58"/>
    <p:sldId id="345" r:id="rId59"/>
    <p:sldId id="346" r:id="rId60"/>
    <p:sldId id="347" r:id="rId61"/>
    <p:sldId id="348" r:id="rId62"/>
    <p:sldId id="349" r:id="rId63"/>
    <p:sldId id="362" r:id="rId64"/>
    <p:sldId id="364" r:id="rId65"/>
    <p:sldId id="365" r:id="rId66"/>
    <p:sldId id="337" r:id="rId67"/>
    <p:sldId id="474" r:id="rId68"/>
    <p:sldId id="475" r:id="rId69"/>
    <p:sldId id="476" r:id="rId70"/>
    <p:sldId id="477" r:id="rId71"/>
    <p:sldId id="478" r:id="rId72"/>
    <p:sldId id="479" r:id="rId73"/>
    <p:sldId id="480" r:id="rId74"/>
    <p:sldId id="481" r:id="rId75"/>
    <p:sldId id="482" r:id="rId76"/>
    <p:sldId id="483" r:id="rId77"/>
    <p:sldId id="484" r:id="rId78"/>
    <p:sldId id="485" r:id="rId79"/>
    <p:sldId id="486" r:id="rId80"/>
    <p:sldId id="487" r:id="rId81"/>
    <p:sldId id="488" r:id="rId82"/>
    <p:sldId id="489" r:id="rId83"/>
    <p:sldId id="490" r:id="rId84"/>
    <p:sldId id="491" r:id="rId85"/>
    <p:sldId id="492" r:id="rId86"/>
    <p:sldId id="493" r:id="rId87"/>
    <p:sldId id="494" r:id="rId88"/>
    <p:sldId id="495" r:id="rId89"/>
    <p:sldId id="496" r:id="rId90"/>
    <p:sldId id="497" r:id="rId91"/>
    <p:sldId id="498" r:id="rId92"/>
    <p:sldId id="499" r:id="rId93"/>
    <p:sldId id="273" r:id="rId94"/>
    <p:sldId id="272" r:id="rId9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30F7191-D571-4C0D-9FC5-C9483B28BF95}" type="datetimeFigureOut">
              <a:rPr lang="zh-TW" altLang="en-US" smtClean="0"/>
              <a:pPr/>
              <a:t>2019/3/27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1047244E-1F07-48AC-AEDF-57508FB58F8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8656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117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624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272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200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77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08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931B-124D-463D-97CF-A2527AD2649C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DCC1-A07A-472B-94A3-404FF2B41D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134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931B-124D-463D-97CF-A2527AD2649C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DCC1-A07A-472B-94A3-404FF2B41D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8208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931B-124D-463D-97CF-A2527AD2649C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DCC1-A07A-472B-94A3-404FF2B41D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830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9028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931B-124D-463D-97CF-A2527AD2649C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DCC1-A07A-472B-94A3-404FF2B41D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923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931B-124D-463D-97CF-A2527AD2649C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DCC1-A07A-472B-94A3-404FF2B41D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362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931B-124D-463D-97CF-A2527AD2649C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DCC1-A07A-472B-94A3-404FF2B41D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70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931B-124D-463D-97CF-A2527AD2649C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DCC1-A07A-472B-94A3-404FF2B41D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78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931B-124D-463D-97CF-A2527AD2649C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DCC1-A07A-472B-94A3-404FF2B41D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84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931B-124D-463D-97CF-A2527AD2649C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DCC1-A07A-472B-94A3-404FF2B41D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21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931B-124D-463D-97CF-A2527AD2649C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DCC1-A07A-472B-94A3-404FF2B41D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37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931B-124D-463D-97CF-A2527AD2649C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DCC1-A07A-472B-94A3-404FF2B41D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286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7D4931B-124D-463D-97CF-A2527AD2649C}" type="datetimeFigureOut">
              <a:rPr lang="zh-TW" altLang="en-US" smtClean="0"/>
              <a:pPr/>
              <a:t>2019/3/27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FE17DCC1-A07A-472B-94A3-404FF2B41DB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1823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jpeg"/><Relationship Id="rId4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jpeg"/><Relationship Id="rId4" Type="http://schemas.openxmlformats.org/officeDocument/2006/relationships/image" Target="../media/image1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30.png"/><Relationship Id="rId7" Type="http://schemas.openxmlformats.org/officeDocument/2006/relationships/hyperlink" Target="https://drive.google.com/file/d/1LU-ME12qDgzZmv0WSPLTpQRZ6etvCtqr/view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microsoft.com/office/2007/relationships/hdphoto" Target="../media/hdphoto1.wdp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3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5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1.png"/><Relationship Id="rId10" Type="http://schemas.openxmlformats.org/officeDocument/2006/relationships/image" Target="../media/image36.png"/><Relationship Id="rId4" Type="http://schemas.openxmlformats.org/officeDocument/2006/relationships/image" Target="../media/image24.png"/><Relationship Id="rId9" Type="http://schemas.openxmlformats.org/officeDocument/2006/relationships/image" Target="../media/image3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6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6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1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30.png"/><Relationship Id="rId7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8.png"/><Relationship Id="rId4" Type="http://schemas.openxmlformats.org/officeDocument/2006/relationships/image" Target="../media/image3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bg1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</a:endParaRPr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0" y="3441470"/>
            <a:ext cx="12192000" cy="3416531"/>
          </a:xfrm>
          <a:custGeom>
            <a:avLst/>
            <a:gdLst>
              <a:gd name="T0" fmla="*/ 0 w 5734"/>
              <a:gd name="T1" fmla="*/ 0 h 886"/>
              <a:gd name="T2" fmla="*/ 123 w 5734"/>
              <a:gd name="T3" fmla="*/ 88 h 886"/>
              <a:gd name="T4" fmla="*/ 249 w 5734"/>
              <a:gd name="T5" fmla="*/ 165 h 886"/>
              <a:gd name="T6" fmla="*/ 377 w 5734"/>
              <a:gd name="T7" fmla="*/ 233 h 886"/>
              <a:gd name="T8" fmla="*/ 510 w 5734"/>
              <a:gd name="T9" fmla="*/ 293 h 886"/>
              <a:gd name="T10" fmla="*/ 646 w 5734"/>
              <a:gd name="T11" fmla="*/ 343 h 886"/>
              <a:gd name="T12" fmla="*/ 785 w 5734"/>
              <a:gd name="T13" fmla="*/ 387 h 886"/>
              <a:gd name="T14" fmla="*/ 926 w 5734"/>
              <a:gd name="T15" fmla="*/ 422 h 886"/>
              <a:gd name="T16" fmla="*/ 1072 w 5734"/>
              <a:gd name="T17" fmla="*/ 452 h 886"/>
              <a:gd name="T18" fmla="*/ 1219 w 5734"/>
              <a:gd name="T19" fmla="*/ 473 h 886"/>
              <a:gd name="T20" fmla="*/ 1368 w 5734"/>
              <a:gd name="T21" fmla="*/ 490 h 886"/>
              <a:gd name="T22" fmla="*/ 1520 w 5734"/>
              <a:gd name="T23" fmla="*/ 501 h 886"/>
              <a:gd name="T24" fmla="*/ 1674 w 5734"/>
              <a:gd name="T25" fmla="*/ 506 h 886"/>
              <a:gd name="T26" fmla="*/ 1830 w 5734"/>
              <a:gd name="T27" fmla="*/ 506 h 886"/>
              <a:gd name="T28" fmla="*/ 1987 w 5734"/>
              <a:gd name="T29" fmla="*/ 503 h 886"/>
              <a:gd name="T30" fmla="*/ 2147 w 5734"/>
              <a:gd name="T31" fmla="*/ 494 h 886"/>
              <a:gd name="T32" fmla="*/ 2306 w 5734"/>
              <a:gd name="T33" fmla="*/ 483 h 886"/>
              <a:gd name="T34" fmla="*/ 2469 w 5734"/>
              <a:gd name="T35" fmla="*/ 469 h 886"/>
              <a:gd name="T36" fmla="*/ 2632 w 5734"/>
              <a:gd name="T37" fmla="*/ 454 h 886"/>
              <a:gd name="T38" fmla="*/ 2796 w 5734"/>
              <a:gd name="T39" fmla="*/ 434 h 886"/>
              <a:gd name="T40" fmla="*/ 2961 w 5734"/>
              <a:gd name="T41" fmla="*/ 415 h 886"/>
              <a:gd name="T42" fmla="*/ 3125 w 5734"/>
              <a:gd name="T43" fmla="*/ 394 h 886"/>
              <a:gd name="T44" fmla="*/ 3292 w 5734"/>
              <a:gd name="T45" fmla="*/ 371 h 886"/>
              <a:gd name="T46" fmla="*/ 3458 w 5734"/>
              <a:gd name="T47" fmla="*/ 350 h 886"/>
              <a:gd name="T48" fmla="*/ 3624 w 5734"/>
              <a:gd name="T49" fmla="*/ 328 h 886"/>
              <a:gd name="T50" fmla="*/ 3793 w 5734"/>
              <a:gd name="T51" fmla="*/ 307 h 886"/>
              <a:gd name="T52" fmla="*/ 3959 w 5734"/>
              <a:gd name="T53" fmla="*/ 287 h 886"/>
              <a:gd name="T54" fmla="*/ 4125 w 5734"/>
              <a:gd name="T55" fmla="*/ 268 h 886"/>
              <a:gd name="T56" fmla="*/ 4290 w 5734"/>
              <a:gd name="T57" fmla="*/ 252 h 886"/>
              <a:gd name="T58" fmla="*/ 4454 w 5734"/>
              <a:gd name="T59" fmla="*/ 238 h 886"/>
              <a:gd name="T60" fmla="*/ 4619 w 5734"/>
              <a:gd name="T61" fmla="*/ 228 h 886"/>
              <a:gd name="T62" fmla="*/ 4784 w 5734"/>
              <a:gd name="T63" fmla="*/ 221 h 886"/>
              <a:gd name="T64" fmla="*/ 4945 w 5734"/>
              <a:gd name="T65" fmla="*/ 217 h 886"/>
              <a:gd name="T66" fmla="*/ 5106 w 5734"/>
              <a:gd name="T67" fmla="*/ 217 h 886"/>
              <a:gd name="T68" fmla="*/ 5265 w 5734"/>
              <a:gd name="T69" fmla="*/ 223 h 886"/>
              <a:gd name="T70" fmla="*/ 5424 w 5734"/>
              <a:gd name="T71" fmla="*/ 233 h 886"/>
              <a:gd name="T72" fmla="*/ 5580 w 5734"/>
              <a:gd name="T73" fmla="*/ 249 h 886"/>
              <a:gd name="T74" fmla="*/ 5734 w 5734"/>
              <a:gd name="T75" fmla="*/ 272 h 886"/>
              <a:gd name="T76" fmla="*/ 5734 w 5734"/>
              <a:gd name="T77" fmla="*/ 886 h 886"/>
              <a:gd name="T78" fmla="*/ 0 w 5734"/>
              <a:gd name="T79" fmla="*/ 886 h 886"/>
              <a:gd name="T80" fmla="*/ 0 w 5734"/>
              <a:gd name="T81" fmla="*/ 0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34" h="886">
                <a:moveTo>
                  <a:pt x="0" y="0"/>
                </a:moveTo>
                <a:lnTo>
                  <a:pt x="123" y="88"/>
                </a:lnTo>
                <a:lnTo>
                  <a:pt x="249" y="165"/>
                </a:lnTo>
                <a:lnTo>
                  <a:pt x="377" y="233"/>
                </a:lnTo>
                <a:lnTo>
                  <a:pt x="510" y="293"/>
                </a:lnTo>
                <a:lnTo>
                  <a:pt x="646" y="343"/>
                </a:lnTo>
                <a:lnTo>
                  <a:pt x="785" y="387"/>
                </a:lnTo>
                <a:lnTo>
                  <a:pt x="926" y="422"/>
                </a:lnTo>
                <a:lnTo>
                  <a:pt x="1072" y="452"/>
                </a:lnTo>
                <a:lnTo>
                  <a:pt x="1219" y="473"/>
                </a:lnTo>
                <a:lnTo>
                  <a:pt x="1368" y="490"/>
                </a:lnTo>
                <a:lnTo>
                  <a:pt x="1520" y="501"/>
                </a:lnTo>
                <a:lnTo>
                  <a:pt x="1674" y="506"/>
                </a:lnTo>
                <a:lnTo>
                  <a:pt x="1830" y="506"/>
                </a:lnTo>
                <a:lnTo>
                  <a:pt x="1987" y="503"/>
                </a:lnTo>
                <a:lnTo>
                  <a:pt x="2147" y="494"/>
                </a:lnTo>
                <a:lnTo>
                  <a:pt x="2306" y="483"/>
                </a:lnTo>
                <a:lnTo>
                  <a:pt x="2469" y="469"/>
                </a:lnTo>
                <a:lnTo>
                  <a:pt x="2632" y="454"/>
                </a:lnTo>
                <a:lnTo>
                  <a:pt x="2796" y="434"/>
                </a:lnTo>
                <a:lnTo>
                  <a:pt x="2961" y="415"/>
                </a:lnTo>
                <a:lnTo>
                  <a:pt x="3125" y="394"/>
                </a:lnTo>
                <a:lnTo>
                  <a:pt x="3292" y="371"/>
                </a:lnTo>
                <a:lnTo>
                  <a:pt x="3458" y="350"/>
                </a:lnTo>
                <a:lnTo>
                  <a:pt x="3624" y="328"/>
                </a:lnTo>
                <a:lnTo>
                  <a:pt x="3793" y="307"/>
                </a:lnTo>
                <a:lnTo>
                  <a:pt x="3959" y="287"/>
                </a:lnTo>
                <a:lnTo>
                  <a:pt x="4125" y="268"/>
                </a:lnTo>
                <a:lnTo>
                  <a:pt x="4290" y="252"/>
                </a:lnTo>
                <a:lnTo>
                  <a:pt x="4454" y="238"/>
                </a:lnTo>
                <a:lnTo>
                  <a:pt x="4619" y="228"/>
                </a:lnTo>
                <a:lnTo>
                  <a:pt x="4784" y="221"/>
                </a:lnTo>
                <a:lnTo>
                  <a:pt x="4945" y="217"/>
                </a:lnTo>
                <a:lnTo>
                  <a:pt x="5106" y="217"/>
                </a:lnTo>
                <a:lnTo>
                  <a:pt x="5265" y="223"/>
                </a:lnTo>
                <a:lnTo>
                  <a:pt x="5424" y="233"/>
                </a:lnTo>
                <a:lnTo>
                  <a:pt x="5580" y="249"/>
                </a:lnTo>
                <a:lnTo>
                  <a:pt x="5734" y="272"/>
                </a:lnTo>
                <a:lnTo>
                  <a:pt x="5734" y="886"/>
                </a:lnTo>
                <a:lnTo>
                  <a:pt x="0" y="88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000">
                <a:schemeClr val="accent2">
                  <a:lumMod val="40000"/>
                  <a:lumOff val="60000"/>
                </a:schemeClr>
              </a:gs>
              <a:gs pos="52000">
                <a:schemeClr val="accent2">
                  <a:lumMod val="60000"/>
                  <a:lumOff val="40000"/>
                </a:schemeClr>
              </a:gs>
              <a:gs pos="19000">
                <a:schemeClr val="accent2">
                  <a:lumMod val="75000"/>
                </a:schemeClr>
              </a:gs>
            </a:gsLst>
            <a:lin ang="108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72" tIns="34286" rIns="68572" bIns="34286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微軟正黑體" panose="020B0604030504040204" pitchFamily="34" charset="-120"/>
            </a:endParaRPr>
          </a:p>
        </p:txBody>
      </p:sp>
      <p:sp>
        <p:nvSpPr>
          <p:cNvPr id="6" name="矩形 259"/>
          <p:cNvSpPr>
            <a:spLocks noChangeArrowheads="1"/>
          </p:cNvSpPr>
          <p:nvPr/>
        </p:nvSpPr>
        <p:spPr bwMode="auto">
          <a:xfrm>
            <a:off x="7474812" y="5334506"/>
            <a:ext cx="403469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TW" altLang="en-US" sz="60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eelawadee UI" panose="020B0502040204020203" pitchFamily="34" charset="-34"/>
              </a:rPr>
              <a:t>吃貨戰情室</a:t>
            </a:r>
            <a:endParaRPr lang="zh-CN" altLang="en-US" sz="6000" b="1" cap="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69025" y="5703839"/>
            <a:ext cx="59269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指導老師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lang="zh-TW" altLang="en-US" b="1" spc="36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郭惠</a:t>
            </a:r>
            <a:r>
              <a:rPr lang="zh-TW" altLang="en-US" b="1" spc="35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民</a:t>
            </a:r>
            <a:r>
              <a:rPr lang="zh-TW" altLang="en-US" b="1" spc="36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老</a:t>
            </a:r>
            <a:r>
              <a:rPr lang="zh-TW" altLang="en-US" b="1" spc="36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師</a:t>
            </a:r>
            <a:r>
              <a:rPr lang="zh-TW" altLang="en-US" b="1" spc="36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、</a:t>
            </a:r>
            <a:r>
              <a:rPr lang="zh-TW" altLang="en-US" b="1" spc="36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陳允</a:t>
            </a:r>
            <a:r>
              <a:rPr lang="zh-TW" altLang="en-US" b="1" spc="36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彤老師、</a:t>
            </a:r>
            <a:r>
              <a:rPr lang="zh-TW" altLang="en-US" b="1" spc="36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許</a:t>
            </a:r>
            <a:r>
              <a:rPr lang="zh-TW" altLang="en-US" b="1" spc="35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馥</a:t>
            </a:r>
            <a:r>
              <a:rPr lang="zh-TW" altLang="en-US" b="1" spc="36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顯老</a:t>
            </a:r>
            <a:r>
              <a:rPr lang="zh-TW" altLang="en-US" b="1" spc="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師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組長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蔡信一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陳桂寶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、莊承澔、邱煜哲、許立榆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98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爬蟲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監控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文字探勘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前端呈現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6107085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資料分析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7633850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環境架構</a:t>
              </a:r>
            </a:p>
          </p:txBody>
        </p:sp>
      </p:grpSp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：陳桂寶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7017" y="179574"/>
            <a:ext cx="2856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網路爬蟲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內容版面配置區 2"/>
          <p:cNvSpPr txBox="1">
            <a:spLocks/>
          </p:cNvSpPr>
          <p:nvPr/>
        </p:nvSpPr>
        <p:spPr>
          <a:xfrm>
            <a:off x="421741" y="113756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4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爬蟲所需之套件名稱</a:t>
            </a: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Beautifulsoup</a:t>
            </a: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Requests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HttpError</a:t>
            </a: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儲存檔案之格式</a:t>
            </a: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JSON</a:t>
            </a: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868" y="1051543"/>
            <a:ext cx="5108390" cy="4948961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4376057" y="4702629"/>
            <a:ext cx="4430486" cy="13970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923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爬蟲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監控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文字探勘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前端呈現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6107085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資料分析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7633850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環境架構</a:t>
              </a:r>
            </a:p>
          </p:txBody>
        </p:sp>
      </p:grpSp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：陳桂寶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7017" y="179574"/>
            <a:ext cx="2856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網路爬蟲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內容版面配置區 2"/>
          <p:cNvSpPr txBox="1">
            <a:spLocks/>
          </p:cNvSpPr>
          <p:nvPr/>
        </p:nvSpPr>
        <p:spPr>
          <a:xfrm>
            <a:off x="421741" y="113756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Bef>
                <a:spcPts val="1000"/>
              </a:spcBef>
              <a:buNone/>
            </a:pPr>
            <a:endParaRPr kumimoji="0" lang="en-US" altLang="zh-TW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1" name="內容版面配置區 2"/>
          <p:cNvSpPr txBox="1">
            <a:spLocks/>
          </p:cNvSpPr>
          <p:nvPr/>
        </p:nvSpPr>
        <p:spPr>
          <a:xfrm>
            <a:off x="421741" y="1043483"/>
            <a:ext cx="10723075" cy="453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爬蟲過程遇到之問題</a:t>
            </a: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執行爬蟲的量一旦過多，對方會認為是隻爬蟲程式，會</a:t>
            </a: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ban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掉。</a:t>
            </a: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在程式中加入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proxy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，讓對方認為是其他的使用者。</a:t>
            </a: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861" y="2582181"/>
            <a:ext cx="3958084" cy="2906718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70" y="2608030"/>
            <a:ext cx="6596162" cy="2008928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1016000" y="2982686"/>
            <a:ext cx="2902857" cy="5660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330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爬蟲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監控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文字探勘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前端呈現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6107085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資料分析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7633850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環境架構</a:t>
              </a:r>
            </a:p>
          </p:txBody>
        </p:sp>
      </p:grpSp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：陳桂寶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7017" y="179574"/>
            <a:ext cx="2856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網路爬蟲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內容版面配置區 2"/>
          <p:cNvSpPr txBox="1">
            <a:spLocks/>
          </p:cNvSpPr>
          <p:nvPr/>
        </p:nvSpPr>
        <p:spPr>
          <a:xfrm>
            <a:off x="421741" y="113756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內容版面配置區 2"/>
          <p:cNvSpPr txBox="1">
            <a:spLocks/>
          </p:cNvSpPr>
          <p:nvPr/>
        </p:nvSpPr>
        <p:spPr>
          <a:xfrm>
            <a:off x="421741" y="1183727"/>
            <a:ext cx="1076719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爬蟲過程遇到之問題</a:t>
            </a: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延續第一點，若是資料量太大，執行效率過慢。</a:t>
            </a: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加入執行緒，每爬取一個部分寫一個執行緒，增加爬蟲速度。</a:t>
            </a: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無法判斷</a:t>
            </a: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PTT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上面介紹之餐廳店名。</a:t>
            </a: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透過餐廳之地址、電話、文章，經緯度，與愛評網及愛食記的資料，猜測是哪間餐廳。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08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</a:rPr>
              <a:t>資料清</a:t>
            </a:r>
            <a:r>
              <a:rPr lang="zh-TW" altLang="en-US" dirty="0">
                <a:latin typeface="微軟正黑體" panose="020B0604030504040204" pitchFamily="34" charset="-120"/>
              </a:rPr>
              <a:t>洗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報告人：陳桂寶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96226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爬蟲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監控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文字探勘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前端呈現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6107085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資料分析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7633850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環境架構</a:t>
              </a:r>
            </a:p>
          </p:txBody>
        </p:sp>
      </p:grpSp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：陳桂寶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7017" y="179574"/>
            <a:ext cx="2856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內容版面配置區 2"/>
          <p:cNvSpPr txBox="1">
            <a:spLocks/>
          </p:cNvSpPr>
          <p:nvPr/>
        </p:nvSpPr>
        <p:spPr>
          <a:xfrm>
            <a:off x="421741" y="113756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Bef>
                <a:spcPts val="1000"/>
              </a:spcBef>
              <a:buNone/>
            </a:pPr>
            <a:endParaRPr kumimoji="0" lang="en-US" altLang="zh-TW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74" y="1626903"/>
            <a:ext cx="5681852" cy="4254215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780" y="1688093"/>
            <a:ext cx="5515414" cy="3951064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6339580" y="1222704"/>
            <a:ext cx="2471597" cy="38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After cleaning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79499" y="1241310"/>
            <a:ext cx="2471597" cy="38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Before cleaning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橢圓 3"/>
          <p:cNvSpPr/>
          <p:nvPr/>
        </p:nvSpPr>
        <p:spPr>
          <a:xfrm>
            <a:off x="2429180" y="3113314"/>
            <a:ext cx="721916" cy="50074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橢圓 33"/>
          <p:cNvSpPr/>
          <p:nvPr/>
        </p:nvSpPr>
        <p:spPr>
          <a:xfrm>
            <a:off x="4064000" y="2870047"/>
            <a:ext cx="721916" cy="50074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2326084" y="4180114"/>
            <a:ext cx="721916" cy="50074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0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爬蟲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監控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文字探勘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前端呈現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6107085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資料分析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7633850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環境架構</a:t>
              </a:r>
            </a:p>
          </p:txBody>
        </p:sp>
      </p:grpSp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：陳桂寶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7017" y="179574"/>
            <a:ext cx="2856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</a:t>
            </a:r>
            <a:r>
              <a:rPr lang="zh-TW" altLang="en-US" sz="4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洗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內容版面配置區 2"/>
          <p:cNvSpPr txBox="1">
            <a:spLocks/>
          </p:cNvSpPr>
          <p:nvPr/>
        </p:nvSpPr>
        <p:spPr>
          <a:xfrm>
            <a:off x="421741" y="113756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5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67" y="1366598"/>
            <a:ext cx="4531256" cy="4751174"/>
          </a:xfrm>
          <a:prstGeom prst="rect">
            <a:avLst/>
          </a:prstGeom>
        </p:spPr>
      </p:pic>
      <p:sp>
        <p:nvSpPr>
          <p:cNvPr id="36" name="文字方塊 35"/>
          <p:cNvSpPr txBox="1"/>
          <p:nvPr/>
        </p:nvSpPr>
        <p:spPr>
          <a:xfrm>
            <a:off x="957943" y="987419"/>
            <a:ext cx="232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Before cleaning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497288" y="1042691"/>
            <a:ext cx="210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After cleaning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橢圓 37"/>
          <p:cNvSpPr/>
          <p:nvPr/>
        </p:nvSpPr>
        <p:spPr>
          <a:xfrm>
            <a:off x="1817914" y="1366597"/>
            <a:ext cx="2939143" cy="26911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710" y="1410831"/>
            <a:ext cx="6497200" cy="213009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743" y="1340198"/>
            <a:ext cx="459482" cy="2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4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爬蟲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監控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文字探勘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前端呈現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6107085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資料分析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7633850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環境架構</a:t>
              </a:r>
            </a:p>
          </p:txBody>
        </p:sp>
      </p:grpSp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：陳桂寶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7017" y="179574"/>
            <a:ext cx="2856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</a:t>
            </a:r>
            <a:r>
              <a:rPr lang="zh-TW" altLang="en-US" sz="4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洗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內容版面配置區 2"/>
          <p:cNvSpPr txBox="1">
            <a:spLocks/>
          </p:cNvSpPr>
          <p:nvPr/>
        </p:nvSpPr>
        <p:spPr>
          <a:xfrm>
            <a:off x="421741" y="113756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31" name="內容版面配置區 2"/>
          <p:cNvSpPr txBox="1">
            <a:spLocks/>
          </p:cNvSpPr>
          <p:nvPr/>
        </p:nvSpPr>
        <p:spPr>
          <a:xfrm>
            <a:off x="446312" y="106362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data cleaning code</a:t>
            </a: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897" y="1170085"/>
            <a:ext cx="3670892" cy="477082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380" y="1134790"/>
            <a:ext cx="3752054" cy="3637539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5671457" y="3374572"/>
            <a:ext cx="439324" cy="158931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85" y="2766151"/>
            <a:ext cx="707571" cy="39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1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53" y="9370"/>
            <a:ext cx="12190495" cy="4102291"/>
          </a:xfrm>
          <a:prstGeom prst="rect">
            <a:avLst/>
          </a:prstGeom>
          <a:gradFill>
            <a:gsLst>
              <a:gs pos="85000">
                <a:schemeClr val="accent2">
                  <a:lumMod val="40000"/>
                  <a:lumOff val="60000"/>
                </a:schemeClr>
              </a:gs>
              <a:gs pos="52000">
                <a:schemeClr val="accent2">
                  <a:lumMod val="60000"/>
                  <a:lumOff val="40000"/>
                </a:schemeClr>
              </a:gs>
              <a:gs pos="19000">
                <a:schemeClr val="accent2">
                  <a:lumMod val="75000"/>
                </a:schemeClr>
              </a:gs>
            </a:gsLst>
            <a:lin ang="108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72" tIns="34286" rIns="68572" bIns="34286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3" y="612"/>
            <a:ext cx="12190495" cy="405056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88" tIns="43344" rIns="86688" bIns="433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07" dirty="0">
              <a:latin typeface="微軟正黑體" panose="020B0604030504040204" pitchFamily="34" charset="-12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5891229" y="4493758"/>
            <a:ext cx="1694696" cy="123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867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55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TW" altLang="en-US" sz="2655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2655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en-US" altLang="zh-CN" sz="2655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4797" dirty="0">
                <a:solidFill>
                  <a:srgbClr val="F0D0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TW" altLang="en-US" sz="4797" dirty="0" smtClean="0">
                <a:solidFill>
                  <a:srgbClr val="F0D0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3034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監控</a:t>
            </a:r>
            <a:endParaRPr lang="en-US" altLang="zh-CN" sz="4797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5711594" y="4362947"/>
            <a:ext cx="0" cy="189378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/>
          <p:cNvSpPr txBox="1"/>
          <p:nvPr/>
        </p:nvSpPr>
        <p:spPr>
          <a:xfrm>
            <a:off x="4039883" y="5928521"/>
            <a:ext cx="1203431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+mj-ea"/>
                <a:cs typeface="Arial" panose="020B0604020202020204" pitchFamily="34" charset="0"/>
              </a:rPr>
              <a:t>PART </a:t>
            </a:r>
            <a:r>
              <a:rPr lang="en-US" altLang="zh-CN" sz="213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+mj-ea"/>
                <a:cs typeface="Arial" panose="020B0604020202020204" pitchFamily="34" charset="0"/>
              </a:rPr>
              <a:t>0</a:t>
            </a:r>
            <a:r>
              <a:rPr lang="en-US" altLang="zh-TW" sz="213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</a:t>
            </a:r>
            <a:endParaRPr lang="zh-CN" altLang="en-US" sz="2133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43236" y="4328068"/>
            <a:ext cx="1400077" cy="14000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3" name="TextBox 13"/>
          <p:cNvSpPr txBox="1"/>
          <p:nvPr/>
        </p:nvSpPr>
        <p:spPr>
          <a:xfrm>
            <a:off x="4015574" y="4547938"/>
            <a:ext cx="1203431" cy="1025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4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+mj-ea"/>
                <a:cs typeface="Arial" panose="020B0604020202020204" pitchFamily="34" charset="0"/>
              </a:rPr>
              <a:t>0</a:t>
            </a:r>
            <a:r>
              <a:rPr lang="en-US" altLang="zh-TW" sz="6664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</a:t>
            </a:r>
            <a:endParaRPr lang="zh-CN" altLang="en-US" sz="6664" b="1" dirty="0">
              <a:solidFill>
                <a:schemeClr val="accent1"/>
              </a:solidFill>
              <a:latin typeface="微軟正黑體" panose="020B0604030504040204" pitchFamily="34" charset="-120"/>
              <a:ea typeface="+mj-ea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96550" y="593031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許立榆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145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0" grpId="0"/>
      <p:bldP spid="17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90966" y="1043555"/>
            <a:ext cx="4089178" cy="4058751"/>
          </a:xfrm>
        </p:spPr>
        <p:txBody>
          <a:bodyPr>
            <a:normAutofit/>
          </a:bodyPr>
          <a:lstStyle/>
          <a:p>
            <a:r>
              <a:rPr lang="zh-TW" altLang="en-US" sz="3000" dirty="0"/>
              <a:t>針對爬蟲狀況監控</a:t>
            </a:r>
            <a:endParaRPr lang="en-US" altLang="zh-TW" sz="3000" dirty="0"/>
          </a:p>
          <a:p>
            <a:r>
              <a:rPr lang="en-US" altLang="zh-TW" sz="3000" dirty="0"/>
              <a:t>Ex </a:t>
            </a:r>
            <a:r>
              <a:rPr lang="zh-TW" altLang="en-US" sz="3000" dirty="0"/>
              <a:t>連線狀況</a:t>
            </a:r>
            <a:endParaRPr lang="en-US" altLang="zh-TW" sz="3000" dirty="0"/>
          </a:p>
          <a:p>
            <a:r>
              <a:rPr lang="zh-TW" altLang="en-US" sz="3000" dirty="0"/>
              <a:t>是否遇到錯誤而終止</a:t>
            </a:r>
            <a:endParaRPr lang="en-US" altLang="zh-TW" sz="3000" dirty="0"/>
          </a:p>
          <a:p>
            <a:r>
              <a:rPr lang="zh-TW" altLang="en-US" sz="3000" dirty="0"/>
              <a:t>遇到錯誤時 可通知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4604032" y="1011923"/>
            <a:ext cx="1472558" cy="5144981"/>
            <a:chOff x="82209" y="469818"/>
            <a:chExt cx="1704011" cy="6305601"/>
          </a:xfrm>
        </p:grpSpPr>
        <p:pic>
          <p:nvPicPr>
            <p:cNvPr id="53" name="圖片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8386" y="469818"/>
              <a:ext cx="637834" cy="637834"/>
            </a:xfrm>
            <a:prstGeom prst="rect">
              <a:avLst/>
            </a:prstGeom>
          </p:spPr>
        </p:pic>
        <p:sp>
          <p:nvSpPr>
            <p:cNvPr id="55" name="圓角矩形 54"/>
            <p:cNvSpPr/>
            <p:nvPr/>
          </p:nvSpPr>
          <p:spPr>
            <a:xfrm>
              <a:off x="184598" y="997491"/>
              <a:ext cx="1514230" cy="5777928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9000">
                  <a:srgbClr val="00B050"/>
                </a:gs>
                <a:gs pos="99000">
                  <a:srgbClr val="BCEEB8"/>
                </a:gs>
              </a:gsLst>
              <a:lin ang="54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7" name="圖片 5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687" y="2273954"/>
              <a:ext cx="1120891" cy="1120891"/>
            </a:xfrm>
            <a:prstGeom prst="rect">
              <a:avLst/>
            </a:prstGeom>
          </p:spPr>
        </p:pic>
        <p:pic>
          <p:nvPicPr>
            <p:cNvPr id="59" name="圖片 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09" y="3928121"/>
              <a:ext cx="1693726" cy="1753577"/>
            </a:xfrm>
            <a:prstGeom prst="rect">
              <a:avLst/>
            </a:prstGeom>
          </p:spPr>
        </p:pic>
        <p:grpSp>
          <p:nvGrpSpPr>
            <p:cNvPr id="60" name="群組 59"/>
            <p:cNvGrpSpPr/>
            <p:nvPr/>
          </p:nvGrpSpPr>
          <p:grpSpPr>
            <a:xfrm>
              <a:off x="470310" y="674847"/>
              <a:ext cx="947168" cy="533048"/>
              <a:chOff x="1200150" y="248298"/>
              <a:chExt cx="947168" cy="745120"/>
            </a:xfrm>
          </p:grpSpPr>
          <p:sp>
            <p:nvSpPr>
              <p:cNvPr id="61" name="圓角矩形 60"/>
              <p:cNvSpPr/>
              <p:nvPr/>
            </p:nvSpPr>
            <p:spPr>
              <a:xfrm>
                <a:off x="1200150" y="248298"/>
                <a:ext cx="947168" cy="745120"/>
              </a:xfrm>
              <a:prstGeom prst="roundRect">
                <a:avLst/>
              </a:prstGeom>
              <a:solidFill>
                <a:schemeClr val="tx2">
                  <a:lumMod val="25000"/>
                </a:schemeClr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1271963" y="360687"/>
                <a:ext cx="756842" cy="632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n w="0"/>
                    <a:solidFill>
                      <a:schemeClr val="bg1"/>
                    </a:solidFill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監控</a:t>
                </a:r>
              </a:p>
            </p:txBody>
          </p:sp>
        </p:grpSp>
      </p:grpSp>
      <p:grpSp>
        <p:nvGrpSpPr>
          <p:cNvPr id="12" name="群組 11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13" name="圓角矩形 12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7633848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9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21" name="矩形 20"/>
          <p:cNvSpPr/>
          <p:nvPr/>
        </p:nvSpPr>
        <p:spPr>
          <a:xfrm>
            <a:off x="487017" y="179574"/>
            <a:ext cx="2856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E.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L.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814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-0.21628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設定 </a:t>
            </a:r>
            <a:r>
              <a:rPr lang="en-US" altLang="zh-TW" sz="2400" dirty="0" smtClean="0"/>
              <a:t>Pipeline </a:t>
            </a:r>
          </a:p>
          <a:p>
            <a:r>
              <a:rPr lang="zh-TW" altLang="en-US" sz="2400" dirty="0" smtClean="0"/>
              <a:t>透過 </a:t>
            </a:r>
            <a:r>
              <a:rPr lang="en-US" altLang="zh-TW" sz="2400" dirty="0" smtClean="0"/>
              <a:t>TCP</a:t>
            </a:r>
            <a:r>
              <a:rPr lang="zh-TW" altLang="en-US" sz="2400" dirty="0" smtClean="0"/>
              <a:t> 接收 </a:t>
            </a:r>
            <a:r>
              <a:rPr lang="en-US" altLang="zh-TW" sz="2400" dirty="0" smtClean="0"/>
              <a:t>log</a:t>
            </a:r>
          </a:p>
          <a:p>
            <a:r>
              <a:rPr lang="en-US" altLang="zh-TW" sz="2400" dirty="0" smtClean="0"/>
              <a:t>python-</a:t>
            </a:r>
            <a:r>
              <a:rPr lang="en-US" altLang="zh-TW" sz="2400" dirty="0" err="1" smtClean="0"/>
              <a:t>logstash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套件 </a:t>
            </a:r>
            <a:endParaRPr lang="zh-TW" altLang="en-US" sz="2400" dirty="0"/>
          </a:p>
        </p:txBody>
      </p:sp>
      <p:grpSp>
        <p:nvGrpSpPr>
          <p:cNvPr id="6" name="群組 5"/>
          <p:cNvGrpSpPr/>
          <p:nvPr/>
        </p:nvGrpSpPr>
        <p:grpSpPr>
          <a:xfrm>
            <a:off x="4631704" y="1258136"/>
            <a:ext cx="7442715" cy="4501436"/>
            <a:chOff x="4507013" y="905135"/>
            <a:chExt cx="7442715" cy="450143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7013" y="905135"/>
              <a:ext cx="7442715" cy="4501436"/>
            </a:xfrm>
            <a:prstGeom prst="rect">
              <a:avLst/>
            </a:prstGeom>
          </p:spPr>
        </p:pic>
        <p:grpSp>
          <p:nvGrpSpPr>
            <p:cNvPr id="9" name="群組 8"/>
            <p:cNvGrpSpPr/>
            <p:nvPr/>
          </p:nvGrpSpPr>
          <p:grpSpPr>
            <a:xfrm>
              <a:off x="5326742" y="1262743"/>
              <a:ext cx="4484915" cy="943429"/>
              <a:chOff x="4804228" y="2090057"/>
              <a:chExt cx="4484915" cy="943429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4804228" y="2090057"/>
                <a:ext cx="2002972" cy="943429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6966857" y="2090057"/>
                <a:ext cx="23222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C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TCP port 5959</a:t>
                </a:r>
                <a:endParaRPr lang="zh-TW" altLang="en-US" sz="24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5399314" y="2934510"/>
              <a:ext cx="5682343" cy="2141915"/>
              <a:chOff x="4876800" y="3761824"/>
              <a:chExt cx="5682343" cy="2141915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4876800" y="3761824"/>
                <a:ext cx="4528457" cy="1158519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8251371" y="5072742"/>
                <a:ext cx="23077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 smtClean="0">
                    <a:solidFill>
                      <a:srgbClr val="C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輸出到 </a:t>
                </a:r>
                <a:r>
                  <a:rPr lang="en-US" altLang="zh-TW" sz="2400" dirty="0" err="1" smtClean="0">
                    <a:solidFill>
                      <a:srgbClr val="C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Elasticsearch</a:t>
                </a:r>
                <a:endParaRPr lang="zh-TW" altLang="en-US" sz="24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17" y="3508854"/>
            <a:ext cx="3996802" cy="230414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212018" y="4245428"/>
            <a:ext cx="2263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4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簡單</a:t>
            </a:r>
            <a:r>
              <a:rPr lang="en-US" altLang="zh-TW" sz="24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4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</a:t>
            </a:r>
            <a:endParaRPr lang="zh-TW" altLang="en-US" sz="24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16" name="圓角矩形 15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7633848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22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25" name="矩形 24"/>
          <p:cNvSpPr/>
          <p:nvPr/>
        </p:nvSpPr>
        <p:spPr>
          <a:xfrm>
            <a:off x="487017" y="179574"/>
            <a:ext cx="2856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E.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L.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122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603469" y="1897339"/>
          <a:ext cx="10985062" cy="4729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0504">
                  <a:extLst>
                    <a:ext uri="{9D8B030D-6E8A-4147-A177-3AD203B41FA5}">
                      <a16:colId xmlns:a16="http://schemas.microsoft.com/office/drawing/2014/main" val="3900163479"/>
                    </a:ext>
                  </a:extLst>
                </a:gridCol>
                <a:gridCol w="1432779">
                  <a:extLst>
                    <a:ext uri="{9D8B030D-6E8A-4147-A177-3AD203B41FA5}">
                      <a16:colId xmlns:a16="http://schemas.microsoft.com/office/drawing/2014/main" val="205548130"/>
                    </a:ext>
                  </a:extLst>
                </a:gridCol>
                <a:gridCol w="1385022">
                  <a:extLst>
                    <a:ext uri="{9D8B030D-6E8A-4147-A177-3AD203B41FA5}">
                      <a16:colId xmlns:a16="http://schemas.microsoft.com/office/drawing/2014/main" val="1469581095"/>
                    </a:ext>
                  </a:extLst>
                </a:gridCol>
                <a:gridCol w="1422450">
                  <a:extLst>
                    <a:ext uri="{9D8B030D-6E8A-4147-A177-3AD203B41FA5}">
                      <a16:colId xmlns:a16="http://schemas.microsoft.com/office/drawing/2014/main" val="3884921173"/>
                    </a:ext>
                  </a:extLst>
                </a:gridCol>
                <a:gridCol w="1402591">
                  <a:extLst>
                    <a:ext uri="{9D8B030D-6E8A-4147-A177-3AD203B41FA5}">
                      <a16:colId xmlns:a16="http://schemas.microsoft.com/office/drawing/2014/main" val="3673712622"/>
                    </a:ext>
                  </a:extLst>
                </a:gridCol>
                <a:gridCol w="1321716">
                  <a:extLst>
                    <a:ext uri="{9D8B030D-6E8A-4147-A177-3AD203B41FA5}">
                      <a16:colId xmlns:a16="http://schemas.microsoft.com/office/drawing/2014/main" val="964044648"/>
                    </a:ext>
                  </a:extLst>
                </a:gridCol>
              </a:tblGrid>
              <a:tr h="406602"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Tasks</a:t>
                      </a:r>
                      <a:endParaRPr lang="zh-TW" altLang="en-US" sz="24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蔡信一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i="0" kern="1200" dirty="0">
                          <a:solidFill>
                            <a:schemeClr val="l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陳桂寶</a:t>
                      </a:r>
                      <a:endParaRPr lang="zh-TW" altLang="en-US" sz="24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莊承澔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i="0" kern="1200" dirty="0">
                          <a:solidFill>
                            <a:schemeClr val="l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邱煜哲</a:t>
                      </a:r>
                      <a:endParaRPr lang="zh-TW" altLang="en-US" sz="24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i="0" kern="1200" dirty="0">
                          <a:solidFill>
                            <a:schemeClr val="l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許立榆</a:t>
                      </a:r>
                      <a:endParaRPr lang="zh-TW" altLang="en-US" sz="24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199569"/>
                  </a:ext>
                </a:extLst>
              </a:tr>
              <a:tr h="49811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 Crawling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Poor Richard" panose="02080502050505020702" pitchFamily="18" charset="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Poor Richard" panose="02080502050505020702" pitchFamily="18" charset="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Poor Richard" panose="02080502050505020702" pitchFamily="18" charset="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Poor Richard" panose="02080502050505020702" pitchFamily="18" charset="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Poor Richard" panose="02080502050505020702" pitchFamily="18" charset="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156170"/>
                  </a:ext>
                </a:extLst>
              </a:tr>
              <a:tr h="392389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ETL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Poor Richard" panose="02080502050505020702" pitchFamily="18" charset="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Poor Richard" panose="02080502050505020702" pitchFamily="18" charset="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9358896"/>
                  </a:ext>
                </a:extLst>
              </a:tr>
              <a:tr h="498110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Text Mining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Poor Richard" panose="02080502050505020702" pitchFamily="18" charset="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Poor Richard" panose="02080502050505020702" pitchFamily="18" charset="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Poor Richard" panose="02080502050505020702" pitchFamily="18" charset="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Poor Richard" panose="02080502050505020702" pitchFamily="18" charset="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Poor Richard" panose="02080502050505020702" pitchFamily="18" charset="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0641544"/>
                  </a:ext>
                </a:extLst>
              </a:tr>
              <a:tr h="498110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Modeling + Analysis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Poor Richard" panose="02080502050505020702" pitchFamily="18" charset="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4517327"/>
                  </a:ext>
                </a:extLst>
              </a:tr>
              <a:tr h="498110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LINE</a:t>
                      </a:r>
                      <a:r>
                        <a:rPr lang="en-US" altLang="zh-TW" b="1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BOT +LIFF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Poor Richard" panose="02080502050505020702" pitchFamily="18" charset="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820332"/>
                  </a:ext>
                </a:extLst>
              </a:tr>
              <a:tr h="509289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MySQL + MongoDB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Poor Richard" panose="02080502050505020702" pitchFamily="18" charset="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Poor Richard" panose="02080502050505020702" pitchFamily="18" charset="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0342817"/>
                  </a:ext>
                </a:extLst>
              </a:tr>
              <a:tr h="498110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Hadoop</a:t>
                      </a:r>
                      <a:r>
                        <a:rPr lang="en-US" altLang="zh-TW" b="1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+ Spark + Docker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Poor Richard" panose="02080502050505020702" pitchFamily="18" charset="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Poor Richard" panose="02080502050505020702" pitchFamily="18" charset="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0974159"/>
                  </a:ext>
                </a:extLst>
              </a:tr>
              <a:tr h="645516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AWS</a:t>
                      </a:r>
                      <a:r>
                        <a:rPr lang="en-US" altLang="zh-TW" b="1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+ Flask + </a:t>
                      </a:r>
                      <a:r>
                        <a:rPr lang="en-US" altLang="zh-TW" b="1" baseline="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Ngrok</a:t>
                      </a:r>
                      <a:r>
                        <a:rPr lang="en-US" altLang="zh-TW" b="1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+ Kafka + ELK 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Poor Richard" panose="02080502050505020702" pitchFamily="18" charset="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293095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097" y="330210"/>
            <a:ext cx="1196856" cy="147719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43" y="319154"/>
            <a:ext cx="1192624" cy="149382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295" y="319154"/>
            <a:ext cx="1233091" cy="148550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232" y="330210"/>
            <a:ext cx="1228296" cy="147719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537" y="301399"/>
            <a:ext cx="1316527" cy="1530374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2B6C7288-CA22-4B5A-85A1-27E2DFE73A58}"/>
              </a:ext>
            </a:extLst>
          </p:cNvPr>
          <p:cNvSpPr/>
          <p:nvPr/>
        </p:nvSpPr>
        <p:spPr>
          <a:xfrm>
            <a:off x="736846" y="319154"/>
            <a:ext cx="3732973" cy="1485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CB104 </a:t>
            </a:r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第三組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529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26" y="3807577"/>
            <a:ext cx="9932099" cy="2207133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err="1" smtClean="0"/>
              <a:t>Kibana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視覺化 </a:t>
            </a:r>
            <a:r>
              <a:rPr lang="en-US" altLang="zh-TW" sz="2400" dirty="0" smtClean="0"/>
              <a:t>Timestamp </a:t>
            </a:r>
            <a:r>
              <a:rPr lang="zh-TW" altLang="en-US" sz="2400" dirty="0" smtClean="0"/>
              <a:t>問題</a:t>
            </a:r>
            <a:endParaRPr lang="en-US" altLang="zh-TW" sz="2400" dirty="0" smtClean="0"/>
          </a:p>
          <a:p>
            <a:r>
              <a:rPr lang="zh-TW" altLang="en-US" sz="2400" dirty="0" smtClean="0"/>
              <a:t>觀察 </a:t>
            </a:r>
            <a:r>
              <a:rPr lang="en-US" altLang="zh-TW" sz="2400" dirty="0" smtClean="0"/>
              <a:t>Python </a:t>
            </a:r>
            <a:r>
              <a:rPr lang="en-US" altLang="zh-TW" sz="2400" dirty="0" err="1" smtClean="0"/>
              <a:t>Logstash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源碼</a:t>
            </a:r>
            <a:endParaRPr lang="en-US" altLang="zh-TW" sz="2400" dirty="0" smtClean="0"/>
          </a:p>
          <a:p>
            <a:r>
              <a:rPr lang="en-US" altLang="zh-TW" sz="2400" dirty="0" err="1" smtClean="0"/>
              <a:t>TimeStamp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使用 </a:t>
            </a:r>
            <a:r>
              <a:rPr lang="en-US" altLang="zh-TW" sz="2400" dirty="0" smtClean="0"/>
              <a:t>UTC</a:t>
            </a:r>
          </a:p>
          <a:p>
            <a:r>
              <a:rPr lang="en-US" altLang="zh-TW" sz="2400" dirty="0" err="1" smtClean="0"/>
              <a:t>Kibana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根據 瀏覽器的時區 自動 </a:t>
            </a:r>
            <a:r>
              <a:rPr lang="en-US" altLang="zh-TW" sz="2400" dirty="0" smtClean="0"/>
              <a:t>+8</a:t>
            </a:r>
            <a:r>
              <a:rPr lang="zh-TW" altLang="en-US" sz="2400" dirty="0" smtClean="0"/>
              <a:t> </a:t>
            </a:r>
            <a:r>
              <a:rPr lang="en-US" altLang="zh-TW" sz="2400" dirty="0" err="1" smtClean="0"/>
              <a:t>hr</a:t>
            </a:r>
            <a:endParaRPr lang="zh-TW" altLang="en-US" sz="2400" dirty="0"/>
          </a:p>
        </p:txBody>
      </p:sp>
      <p:sp>
        <p:nvSpPr>
          <p:cNvPr id="5" name="橢圓 4"/>
          <p:cNvSpPr/>
          <p:nvPr/>
        </p:nvSpPr>
        <p:spPr>
          <a:xfrm>
            <a:off x="5409996" y="4474730"/>
            <a:ext cx="2994338" cy="95625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8" name="圓角矩形 7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7633848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4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17" name="矩形 16"/>
          <p:cNvSpPr/>
          <p:nvPr/>
        </p:nvSpPr>
        <p:spPr>
          <a:xfrm>
            <a:off x="487017" y="171261"/>
            <a:ext cx="2856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E.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L.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7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1671841" y="1220115"/>
            <a:ext cx="7773639" cy="4791970"/>
            <a:chOff x="2203856" y="1504950"/>
            <a:chExt cx="7773639" cy="479197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56" y="1504950"/>
              <a:ext cx="7773639" cy="4791970"/>
            </a:xfrm>
            <a:prstGeom prst="rect">
              <a:avLst/>
            </a:prstGeom>
          </p:spPr>
        </p:pic>
        <p:grpSp>
          <p:nvGrpSpPr>
            <p:cNvPr id="3" name="群組 2"/>
            <p:cNvGrpSpPr/>
            <p:nvPr/>
          </p:nvGrpSpPr>
          <p:grpSpPr>
            <a:xfrm>
              <a:off x="5579382" y="2100635"/>
              <a:ext cx="4398113" cy="1273270"/>
              <a:chOff x="5579382" y="2100635"/>
              <a:chExt cx="4398113" cy="1273270"/>
            </a:xfrm>
          </p:grpSpPr>
          <p:grpSp>
            <p:nvGrpSpPr>
              <p:cNvPr id="18" name="群組 17"/>
              <p:cNvGrpSpPr/>
              <p:nvPr/>
            </p:nvGrpSpPr>
            <p:grpSpPr>
              <a:xfrm>
                <a:off x="5579382" y="2146801"/>
                <a:ext cx="1981200" cy="1227103"/>
                <a:chOff x="5579382" y="2146801"/>
                <a:chExt cx="1981200" cy="1227103"/>
              </a:xfrm>
            </p:grpSpPr>
            <p:cxnSp>
              <p:nvCxnSpPr>
                <p:cNvPr id="13" name="直線單箭頭接點 12"/>
                <p:cNvCxnSpPr/>
                <p:nvPr/>
              </p:nvCxnSpPr>
              <p:spPr>
                <a:xfrm>
                  <a:off x="6896100" y="2838449"/>
                  <a:ext cx="123826" cy="535455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文字方塊 14"/>
                <p:cNvSpPr txBox="1"/>
                <p:nvPr/>
              </p:nvSpPr>
              <p:spPr>
                <a:xfrm>
                  <a:off x="5579382" y="2146801"/>
                  <a:ext cx="19812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dirty="0" smtClean="0">
                      <a:solidFill>
                        <a:srgbClr val="FF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多執行續</a:t>
                  </a:r>
                  <a:endParaRPr lang="en-US" altLang="zh-TW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pPr algn="ctr"/>
                  <a:r>
                    <a:rPr lang="en-US" altLang="zh-TW" dirty="0" smtClean="0">
                      <a:solidFill>
                        <a:srgbClr val="FF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Thread </a:t>
                  </a:r>
                  <a:r>
                    <a:rPr lang="zh-TW" altLang="en-US" dirty="0" smtClean="0">
                      <a:solidFill>
                        <a:srgbClr val="FF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名稱</a:t>
                  </a:r>
                  <a:endParaRPr lang="zh-TW" altLang="en-US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7" name="群組 16"/>
              <p:cNvGrpSpPr/>
              <p:nvPr/>
            </p:nvGrpSpPr>
            <p:grpSpPr>
              <a:xfrm>
                <a:off x="7996295" y="2100635"/>
                <a:ext cx="1981200" cy="1273270"/>
                <a:chOff x="7996295" y="2100635"/>
                <a:chExt cx="1981200" cy="1273270"/>
              </a:xfrm>
            </p:grpSpPr>
            <p:cxnSp>
              <p:nvCxnSpPr>
                <p:cNvPr id="8" name="直線單箭頭接點 7"/>
                <p:cNvCxnSpPr/>
                <p:nvPr/>
              </p:nvCxnSpPr>
              <p:spPr>
                <a:xfrm>
                  <a:off x="9134475" y="2838450"/>
                  <a:ext cx="123826" cy="535455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文字方塊 15"/>
                <p:cNvSpPr txBox="1"/>
                <p:nvPr/>
              </p:nvSpPr>
              <p:spPr>
                <a:xfrm>
                  <a:off x="7996295" y="2100635"/>
                  <a:ext cx="1981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dirty="0" smtClean="0">
                      <a:solidFill>
                        <a:srgbClr val="FF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日誌</a:t>
                  </a:r>
                  <a:r>
                    <a:rPr lang="zh-TW" altLang="en-US" dirty="0">
                      <a:solidFill>
                        <a:srgbClr val="FF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dirty="0" smtClean="0">
                      <a:solidFill>
                        <a:srgbClr val="FF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level</a:t>
                  </a:r>
                  <a:endParaRPr lang="zh-TW" altLang="en-US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</p:grpSp>
      <p:grpSp>
        <p:nvGrpSpPr>
          <p:cNvPr id="10" name="群組 9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11" name="圓角矩形 10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7633848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22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25" name="矩形 24"/>
          <p:cNvSpPr/>
          <p:nvPr/>
        </p:nvSpPr>
        <p:spPr>
          <a:xfrm>
            <a:off x="487017" y="171261"/>
            <a:ext cx="2856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E.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L.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72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301047" y="1585419"/>
            <a:ext cx="413125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– Pack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Central Manage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重新調整</a:t>
            </a:r>
            <a:r>
              <a:rPr lang="en-US" altLang="zh-TW" sz="3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Config.yml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6.3 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自動安裝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402" y="1507978"/>
            <a:ext cx="4031217" cy="4173669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20" y="1377156"/>
            <a:ext cx="1621548" cy="1621548"/>
          </a:xfrm>
        </p:spPr>
      </p:pic>
      <p:grpSp>
        <p:nvGrpSpPr>
          <p:cNvPr id="7" name="群組 6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8" name="圓角矩形 7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7633848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4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18" name="矩形 17"/>
          <p:cNvSpPr/>
          <p:nvPr/>
        </p:nvSpPr>
        <p:spPr>
          <a:xfrm>
            <a:off x="487017" y="171261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E.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L.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 (X-Pack)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203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-0.25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383313" y="1811790"/>
            <a:ext cx="3591596" cy="4173224"/>
            <a:chOff x="383313" y="1811790"/>
            <a:chExt cx="3591596" cy="4173224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313" y="3329354"/>
              <a:ext cx="3591596" cy="265566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4160" y="1811790"/>
              <a:ext cx="1149901" cy="1285823"/>
            </a:xfrm>
            <a:prstGeom prst="rect">
              <a:avLst/>
            </a:prstGeom>
          </p:spPr>
        </p:pic>
      </p:grpSp>
      <p:grpSp>
        <p:nvGrpSpPr>
          <p:cNvPr id="15" name="群組 14"/>
          <p:cNvGrpSpPr/>
          <p:nvPr/>
        </p:nvGrpSpPr>
        <p:grpSpPr>
          <a:xfrm>
            <a:off x="4191173" y="1811790"/>
            <a:ext cx="3799006" cy="4173224"/>
            <a:chOff x="4191173" y="1811790"/>
            <a:chExt cx="3799006" cy="4173224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1173" y="3329354"/>
              <a:ext cx="3799006" cy="265566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9587" y="1811790"/>
              <a:ext cx="1142178" cy="1284608"/>
            </a:xfrm>
            <a:prstGeom prst="rect">
              <a:avLst/>
            </a:prstGeom>
          </p:spPr>
        </p:pic>
      </p:grpSp>
      <p:grpSp>
        <p:nvGrpSpPr>
          <p:cNvPr id="16" name="群組 15"/>
          <p:cNvGrpSpPr/>
          <p:nvPr/>
        </p:nvGrpSpPr>
        <p:grpSpPr>
          <a:xfrm>
            <a:off x="8206443" y="1811137"/>
            <a:ext cx="3753353" cy="4177419"/>
            <a:chOff x="8206443" y="1811137"/>
            <a:chExt cx="3753353" cy="4177419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06443" y="3329354"/>
              <a:ext cx="3753353" cy="2659202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89719" y="1811137"/>
              <a:ext cx="986799" cy="1287129"/>
            </a:xfrm>
            <a:prstGeom prst="rect">
              <a:avLst/>
            </a:prstGeom>
          </p:spPr>
        </p:pic>
      </p:grpSp>
      <p:grpSp>
        <p:nvGrpSpPr>
          <p:cNvPr id="5" name="群組 4"/>
          <p:cNvGrpSpPr/>
          <p:nvPr/>
        </p:nvGrpSpPr>
        <p:grpSpPr>
          <a:xfrm>
            <a:off x="274320" y="4130040"/>
            <a:ext cx="3642360" cy="1317041"/>
            <a:chOff x="274320" y="4130040"/>
            <a:chExt cx="3642360" cy="1317041"/>
          </a:xfrm>
        </p:grpSpPr>
        <p:sp>
          <p:nvSpPr>
            <p:cNvPr id="3" name="矩形 2"/>
            <p:cNvSpPr/>
            <p:nvPr/>
          </p:nvSpPr>
          <p:spPr>
            <a:xfrm>
              <a:off x="274320" y="4130040"/>
              <a:ext cx="2659380" cy="35814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844040" y="4523751"/>
              <a:ext cx="20726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產生</a:t>
              </a:r>
              <a:r>
                <a:rPr lang="zh-TW" altLang="en-US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試用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版 </a:t>
              </a:r>
              <a:r>
                <a:rPr lang="en-US" altLang="zh-TW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X-pack</a:t>
              </a:r>
            </a:p>
            <a:p>
              <a:pPr algn="ctr"/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並啟用 </a:t>
              </a:r>
              <a:r>
                <a:rPr lang="en-US" altLang="zh-TW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Security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4130040" y="3266246"/>
            <a:ext cx="3802380" cy="1390938"/>
            <a:chOff x="4130040" y="3266246"/>
            <a:chExt cx="3802380" cy="1390938"/>
          </a:xfrm>
        </p:grpSpPr>
        <p:sp>
          <p:nvSpPr>
            <p:cNvPr id="9" name="矩形 8"/>
            <p:cNvSpPr/>
            <p:nvPr/>
          </p:nvSpPr>
          <p:spPr>
            <a:xfrm>
              <a:off x="4130040" y="3710940"/>
              <a:ext cx="1897380" cy="19050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30213" y="4466684"/>
              <a:ext cx="1897380" cy="19050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388637" y="3266246"/>
              <a:ext cx="15437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啟用監控</a:t>
              </a:r>
              <a:endPara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和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集中管理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8084820" y="4577770"/>
            <a:ext cx="2567940" cy="1143481"/>
            <a:chOff x="8084820" y="4577770"/>
            <a:chExt cx="2567940" cy="1143481"/>
          </a:xfrm>
        </p:grpSpPr>
        <p:sp>
          <p:nvSpPr>
            <p:cNvPr id="19" name="矩形 18"/>
            <p:cNvSpPr/>
            <p:nvPr/>
          </p:nvSpPr>
          <p:spPr>
            <a:xfrm>
              <a:off x="8084820" y="4577770"/>
              <a:ext cx="1998298" cy="223426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8763000" y="5074920"/>
              <a:ext cx="1889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啟用 </a:t>
              </a:r>
              <a:r>
                <a:rPr lang="en-US" altLang="zh-TW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report </a:t>
              </a:r>
            </a:p>
            <a:p>
              <a:pPr algn="ctr"/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輸出報表等</a:t>
              </a:r>
              <a:r>
                <a:rPr lang="zh-TW" altLang="en-US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</a:t>
              </a: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3" name="圓角矩形 22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7633848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29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33" name="矩形 32"/>
          <p:cNvSpPr/>
          <p:nvPr/>
        </p:nvSpPr>
        <p:spPr>
          <a:xfrm>
            <a:off x="487017" y="171261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E.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L.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 (X-Pack)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997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79" y="1050478"/>
            <a:ext cx="8833256" cy="5121901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7" name="圓角矩形 6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7633848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3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16" name="矩形 15"/>
          <p:cNvSpPr/>
          <p:nvPr/>
        </p:nvSpPr>
        <p:spPr>
          <a:xfrm>
            <a:off x="487017" y="171261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E.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L.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 (X-Pack)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16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45799" y="1002258"/>
            <a:ext cx="10353762" cy="4058751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Watcher</a:t>
            </a:r>
          </a:p>
          <a:p>
            <a:r>
              <a:rPr lang="zh-TW" altLang="en-US" sz="2400" dirty="0" smtClean="0"/>
              <a:t>指定通知的情境</a:t>
            </a:r>
            <a:endParaRPr lang="en-US" altLang="zh-TW" sz="2400" dirty="0" smtClean="0"/>
          </a:p>
          <a:p>
            <a:r>
              <a:rPr lang="zh-TW" altLang="en-US" sz="2400" dirty="0" smtClean="0"/>
              <a:t>指定通知方</a:t>
            </a:r>
            <a:r>
              <a:rPr lang="zh-TW" altLang="en-US" sz="2400" dirty="0"/>
              <a:t>式</a:t>
            </a:r>
            <a:endParaRPr lang="en-US" altLang="zh-TW" sz="24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17" y="2411878"/>
            <a:ext cx="7207866" cy="3776104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405216" y="2925110"/>
            <a:ext cx="6493697" cy="2949865"/>
            <a:chOff x="5542876" y="3667125"/>
            <a:chExt cx="5997732" cy="2456944"/>
          </a:xfrm>
        </p:grpSpPr>
        <p:sp>
          <p:nvSpPr>
            <p:cNvPr id="12" name="矩形 11"/>
            <p:cNvSpPr/>
            <p:nvPr/>
          </p:nvSpPr>
          <p:spPr>
            <a:xfrm>
              <a:off x="5542876" y="3667125"/>
              <a:ext cx="2515274" cy="600075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172450" y="3667125"/>
              <a:ext cx="2562225" cy="307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對查詢結果作條件判</a:t>
              </a:r>
              <a:r>
                <a:rPr lang="zh-TW" altLang="en-US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斷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5542876" y="4410074"/>
              <a:ext cx="5997732" cy="1381126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943850" y="5816452"/>
              <a:ext cx="2562225" cy="307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符合條件時的動作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665" y="1157393"/>
            <a:ext cx="4745359" cy="3535431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7295716" y="1157393"/>
            <a:ext cx="4052418" cy="3275103"/>
            <a:chOff x="1390651" y="3153894"/>
            <a:chExt cx="3728055" cy="2913531"/>
          </a:xfrm>
        </p:grpSpPr>
        <p:sp>
          <p:nvSpPr>
            <p:cNvPr id="7" name="矩形 6"/>
            <p:cNvSpPr/>
            <p:nvPr/>
          </p:nvSpPr>
          <p:spPr>
            <a:xfrm>
              <a:off x="1390651" y="3248025"/>
              <a:ext cx="1295400" cy="41910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889856" y="3153894"/>
              <a:ext cx="2105025" cy="328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指定多久啟動一次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390651" y="3761824"/>
              <a:ext cx="3476624" cy="2305601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889856" y="5233545"/>
              <a:ext cx="2228850" cy="328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輸入及查詢條件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18" name="圓角矩形 17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7633848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24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27" name="矩形 26"/>
          <p:cNvSpPr/>
          <p:nvPr/>
        </p:nvSpPr>
        <p:spPr>
          <a:xfrm>
            <a:off x="487017" y="171261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E.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L.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 (X-Pack)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160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依照指定的 </a:t>
            </a:r>
            <a:r>
              <a:rPr lang="en-US" altLang="zh-TW" sz="2400" dirty="0" smtClean="0"/>
              <a:t>Action </a:t>
            </a:r>
          </a:p>
          <a:p>
            <a:r>
              <a:rPr lang="zh-TW" altLang="en-US" sz="2400" dirty="0" smtClean="0"/>
              <a:t>我們使用 </a:t>
            </a:r>
            <a:r>
              <a:rPr lang="en-US" altLang="zh-TW" sz="2400" dirty="0" smtClean="0"/>
              <a:t>send mail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75" y="1222602"/>
            <a:ext cx="2732754" cy="4858228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8" name="圓角矩形 7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7633848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4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17" name="矩形 16"/>
          <p:cNvSpPr/>
          <p:nvPr/>
        </p:nvSpPr>
        <p:spPr>
          <a:xfrm>
            <a:off x="487017" y="171261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E.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L.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 (X-Pack)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97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53" y="9370"/>
            <a:ext cx="12190495" cy="4102291"/>
          </a:xfrm>
          <a:prstGeom prst="rect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78000">
                <a:schemeClr val="accent2">
                  <a:lumMod val="60000"/>
                  <a:lumOff val="40000"/>
                </a:schemeClr>
              </a:gs>
              <a:gs pos="20000">
                <a:schemeClr val="accent2">
                  <a:lumMod val="75000"/>
                </a:schemeClr>
              </a:gs>
            </a:gsLst>
            <a:lin ang="108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72" tIns="34286" rIns="68572" bIns="34286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05" y="9370"/>
            <a:ext cx="12190495" cy="405056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88" tIns="43344" rIns="86688" bIns="433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07" dirty="0">
              <a:latin typeface="微軟正黑體" panose="020B0604030504040204" pitchFamily="34" charset="-12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5891229" y="4493758"/>
            <a:ext cx="2013693" cy="123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867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55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en-US" altLang="zh-CN" sz="2655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4797" dirty="0">
                <a:solidFill>
                  <a:srgbClr val="F0D0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TW" altLang="en-US" sz="3034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lang="en-US" altLang="zh-CN" sz="4797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5711594" y="4362947"/>
            <a:ext cx="0" cy="189378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/>
          <p:cNvSpPr txBox="1"/>
          <p:nvPr/>
        </p:nvSpPr>
        <p:spPr>
          <a:xfrm>
            <a:off x="4039883" y="5928521"/>
            <a:ext cx="1203431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+mj-ea"/>
                <a:cs typeface="Arial" panose="020B0604020202020204" pitchFamily="34" charset="0"/>
              </a:rPr>
              <a:t>PART 03</a:t>
            </a:r>
            <a:endParaRPr lang="zh-CN" altLang="en-US" sz="2133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43236" y="4328068"/>
            <a:ext cx="1400077" cy="14000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3" name="TextBox 13"/>
          <p:cNvSpPr txBox="1"/>
          <p:nvPr/>
        </p:nvSpPr>
        <p:spPr>
          <a:xfrm>
            <a:off x="4015574" y="4547938"/>
            <a:ext cx="1203431" cy="1025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4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+mj-ea"/>
                <a:cs typeface="Arial" panose="020B0604020202020204" pitchFamily="34" charset="0"/>
              </a:rPr>
              <a:t>03</a:t>
            </a:r>
            <a:endParaRPr lang="zh-CN" altLang="en-US" sz="6664" b="1" dirty="0">
              <a:solidFill>
                <a:schemeClr val="accent1"/>
              </a:solidFill>
              <a:latin typeface="微軟正黑體" panose="020B0604030504040204" pitchFamily="34" charset="-120"/>
              <a:ea typeface="+mj-ea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96550" y="593031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邱煜哲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19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0" grpId="0"/>
      <p:bldP spid="17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前端呈現</a:t>
              </a:r>
            </a:p>
          </p:txBody>
        </p:sp>
        <p:grpSp>
          <p:nvGrpSpPr>
            <p:cNvPr id="2" name="群組 1"/>
            <p:cNvGrpSpPr/>
            <p:nvPr/>
          </p:nvGrpSpPr>
          <p:grpSpPr>
            <a:xfrm>
              <a:off x="1524000" y="6276108"/>
              <a:ext cx="7633854" cy="565266"/>
              <a:chOff x="1524000" y="6276108"/>
              <a:chExt cx="7633854" cy="565266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524000" y="6278880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爬蟲</a:t>
                </a:r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3048000" y="6284421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監控</a:t>
                </a: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4572000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文字探勘</a:t>
                </a:r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6107085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資料分析</a:t>
                </a: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7633854" y="6276108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環境架構</a:t>
                </a:r>
              </a:p>
            </p:txBody>
          </p:sp>
        </p:grpSp>
      </p:grpSp>
      <p:sp>
        <p:nvSpPr>
          <p:cNvPr id="12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邱煜哲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7017" y="179574"/>
            <a:ext cx="35769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資料庫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120" y="1079898"/>
            <a:ext cx="4299319" cy="5082526"/>
          </a:xfrm>
          <a:prstGeom prst="rect">
            <a:avLst/>
          </a:prstGeom>
          <a:ln w="12700">
            <a:noFill/>
          </a:ln>
        </p:spPr>
      </p:pic>
      <p:sp>
        <p:nvSpPr>
          <p:cNvPr id="17" name="文字方塊 16"/>
          <p:cNvSpPr txBox="1"/>
          <p:nvPr/>
        </p:nvSpPr>
        <p:spPr>
          <a:xfrm>
            <a:off x="487017" y="1288018"/>
            <a:ext cx="2230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9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MongoDB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架構圖</a:t>
            </a:r>
            <a:endParaRPr kumimoji="0" lang="en-US" altLang="zh-TW" sz="2000" b="0" i="0" u="none" strike="noStrike" kern="1200" cap="none" spc="0" normalizeH="0" baseline="0" noProof="0" dirty="0">
              <a:ln>
                <a:solidFill>
                  <a:sysClr val="windowText" lastClr="000000">
                    <a:lumMod val="75000"/>
                    <a:lumOff val="25000"/>
                    <a:alpha val="10000"/>
                  </a:sysClr>
                </a:solidFill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00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前端呈現</a:t>
              </a:r>
            </a:p>
          </p:txBody>
        </p:sp>
        <p:grpSp>
          <p:nvGrpSpPr>
            <p:cNvPr id="2" name="群組 1"/>
            <p:cNvGrpSpPr/>
            <p:nvPr/>
          </p:nvGrpSpPr>
          <p:grpSpPr>
            <a:xfrm>
              <a:off x="1524000" y="6276108"/>
              <a:ext cx="7633854" cy="565266"/>
              <a:chOff x="1524000" y="6276108"/>
              <a:chExt cx="7633854" cy="565266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524000" y="6278880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爬蟲</a:t>
                </a:r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3048000" y="6284421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監控</a:t>
                </a: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4572000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文字探勘</a:t>
                </a:r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6107085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資料分析</a:t>
                </a: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7633854" y="6276108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環境架構</a:t>
                </a:r>
              </a:p>
            </p:txBody>
          </p:sp>
        </p:grpSp>
      </p:grpSp>
      <p:sp>
        <p:nvSpPr>
          <p:cNvPr id="12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邱煜哲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7017" y="179574"/>
            <a:ext cx="35769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資料庫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87017" y="1288018"/>
            <a:ext cx="7774244" cy="2314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798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MongoDB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特色</a:t>
            </a:r>
            <a:endParaRPr kumimoji="0" lang="en-US" altLang="zh-TW" sz="2000" b="0" i="0" u="none" strike="noStrike" kern="1200" cap="none" spc="0" normalizeH="0" baseline="0" noProof="0" dirty="0">
              <a:ln>
                <a:solidFill>
                  <a:sysClr val="windowText" lastClr="000000">
                    <a:lumMod val="75000"/>
                    <a:lumOff val="25000"/>
                    <a:alpha val="10000"/>
                  </a:sysClr>
                </a:solidFill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73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每間餐廳之食記篇數、評論則數不盡相同。</a:t>
            </a:r>
            <a:endParaRPr kumimoji="0" lang="en-US" altLang="zh-TW" sz="1800" b="0" i="0" u="none" strike="noStrike" kern="1200" cap="none" spc="0" normalizeH="0" baseline="0" noProof="0" dirty="0">
              <a:ln>
                <a:solidFill>
                  <a:sysClr val="windowText" lastClr="000000">
                    <a:lumMod val="75000"/>
                    <a:lumOff val="25000"/>
                    <a:alpha val="10000"/>
                  </a:sysClr>
                </a:solidFill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73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爬蟲下來的資料格式是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JSON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MongoDB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的儲存資料型態也符合。</a:t>
            </a:r>
            <a:endParaRPr kumimoji="0" lang="en-US" altLang="zh-TW" sz="1800" b="0" i="0" u="none" strike="noStrike" kern="1200" cap="none" spc="0" normalizeH="0" baseline="0" noProof="0" dirty="0">
              <a:ln>
                <a:solidFill>
                  <a:sysClr val="windowText" lastClr="000000">
                    <a:lumMod val="75000"/>
                    <a:lumOff val="25000"/>
                    <a:alpha val="10000"/>
                  </a:sysClr>
                </a:solidFill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73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它可以應付大數據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3V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volume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800" b="0" i="0" u="none" strike="noStrike" kern="1200" cap="none" spc="0" normalizeH="0" baseline="0" noProof="0" dirty="0">
              <a:ln>
                <a:solidFill>
                  <a:sysClr val="windowText" lastClr="000000">
                    <a:lumMod val="75000"/>
                    <a:lumOff val="25000"/>
                    <a:alpha val="10000"/>
                  </a:sysClr>
                </a:solidFill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73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因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MongoDB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的儲存格式是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JSON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，儲存內容不會因為型態所影響。</a:t>
            </a:r>
            <a:endParaRPr kumimoji="0" lang="en-US" altLang="zh-TW" sz="1800" b="0" i="0" u="none" strike="noStrike" kern="1200" cap="none" spc="0" normalizeH="0" baseline="0" noProof="0" dirty="0">
              <a:ln>
                <a:solidFill>
                  <a:sysClr val="windowText" lastClr="000000">
                    <a:lumMod val="75000"/>
                    <a:lumOff val="25000"/>
                    <a:alpha val="10000"/>
                  </a:sysClr>
                </a:solidFill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34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前情提要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蔡信一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483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前端呈現</a:t>
              </a:r>
            </a:p>
          </p:txBody>
        </p:sp>
        <p:grpSp>
          <p:nvGrpSpPr>
            <p:cNvPr id="2" name="群組 1"/>
            <p:cNvGrpSpPr/>
            <p:nvPr/>
          </p:nvGrpSpPr>
          <p:grpSpPr>
            <a:xfrm>
              <a:off x="1524000" y="6276108"/>
              <a:ext cx="7633854" cy="565266"/>
              <a:chOff x="1524000" y="6276108"/>
              <a:chExt cx="7633854" cy="565266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524000" y="6278880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爬蟲</a:t>
                </a:r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3048000" y="6284421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監控</a:t>
                </a: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4572000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文字探勘</a:t>
                </a:r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6107085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資料分析</a:t>
                </a: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7633854" y="6276108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環境架構</a:t>
                </a:r>
              </a:p>
            </p:txBody>
          </p:sp>
        </p:grpSp>
      </p:grpSp>
      <p:sp>
        <p:nvSpPr>
          <p:cNvPr id="12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邱煜哲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7017" y="179574"/>
            <a:ext cx="35769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資料庫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12" y="2365614"/>
            <a:ext cx="1919518" cy="209734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034" y="2365614"/>
            <a:ext cx="2097347" cy="2097347"/>
          </a:xfrm>
          <a:prstGeom prst="rect">
            <a:avLst/>
          </a:prstGeom>
          <a:ln w="19050">
            <a:solidFill>
              <a:sysClr val="window" lastClr="FFFFFF"/>
            </a:solidFill>
          </a:ln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15" y="2365615"/>
            <a:ext cx="1939829" cy="2091458"/>
          </a:xfrm>
          <a:prstGeom prst="rect">
            <a:avLst/>
          </a:prstGeom>
          <a:ln w="19050">
            <a:solidFill>
              <a:sysClr val="window" lastClr="FFFFFF"/>
            </a:solidFill>
          </a:ln>
        </p:spPr>
      </p:pic>
      <p:sp>
        <p:nvSpPr>
          <p:cNvPr id="18" name="向右箭號 17"/>
          <p:cNvSpPr/>
          <p:nvPr/>
        </p:nvSpPr>
        <p:spPr>
          <a:xfrm>
            <a:off x="3232302" y="2952420"/>
            <a:ext cx="1469559" cy="923731"/>
          </a:xfrm>
          <a:prstGeom prst="rightArrow">
            <a:avLst/>
          </a:prstGeom>
          <a:solidFill>
            <a:srgbClr val="BC451B"/>
          </a:solidFill>
          <a:ln w="15875" cap="rnd" cmpd="sng" algn="ctr">
            <a:solidFill>
              <a:srgbClr val="BC451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427112" y="1861345"/>
            <a:ext cx="191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Show the data.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048853" y="1861345"/>
            <a:ext cx="173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Sent the data.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1" name="加號 20"/>
          <p:cNvSpPr/>
          <p:nvPr/>
        </p:nvSpPr>
        <p:spPr>
          <a:xfrm>
            <a:off x="7007586" y="2723820"/>
            <a:ext cx="1290320" cy="138093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3793" y="1384860"/>
            <a:ext cx="226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存放資料的過程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10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前端呈現</a:t>
              </a:r>
            </a:p>
          </p:txBody>
        </p:sp>
        <p:grpSp>
          <p:nvGrpSpPr>
            <p:cNvPr id="2" name="群組 1"/>
            <p:cNvGrpSpPr/>
            <p:nvPr/>
          </p:nvGrpSpPr>
          <p:grpSpPr>
            <a:xfrm>
              <a:off x="1524000" y="6276108"/>
              <a:ext cx="7633854" cy="565266"/>
              <a:chOff x="1524000" y="6276108"/>
              <a:chExt cx="7633854" cy="565266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524000" y="6278880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爬蟲</a:t>
                </a:r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3048000" y="6284421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監控</a:t>
                </a: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4572000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文字探勘</a:t>
                </a:r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6107085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資料分析</a:t>
                </a: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7633854" y="6276108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環境架構</a:t>
                </a:r>
              </a:p>
            </p:txBody>
          </p:sp>
        </p:grpSp>
      </p:grpSp>
      <p:sp>
        <p:nvSpPr>
          <p:cNvPr id="12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邱煜哲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7017" y="179574"/>
            <a:ext cx="35769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資料庫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35" y="1576040"/>
            <a:ext cx="11092414" cy="4384919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87017" y="1071278"/>
            <a:ext cx="436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將資料放入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MongoDB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，其結果如下。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37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56953" y="1193098"/>
            <a:ext cx="18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ER-Model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圖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前端呈現</a:t>
              </a:r>
            </a:p>
          </p:txBody>
        </p:sp>
        <p:grpSp>
          <p:nvGrpSpPr>
            <p:cNvPr id="2" name="群組 1"/>
            <p:cNvGrpSpPr/>
            <p:nvPr/>
          </p:nvGrpSpPr>
          <p:grpSpPr>
            <a:xfrm>
              <a:off x="1524000" y="6276108"/>
              <a:ext cx="7633854" cy="565266"/>
              <a:chOff x="1524000" y="6276108"/>
              <a:chExt cx="7633854" cy="565266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524000" y="6278880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爬蟲</a:t>
                </a:r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3048000" y="6284421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監控</a:t>
                </a: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4572000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文字探勘</a:t>
                </a:r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6107085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資料分析</a:t>
                </a: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7633854" y="6276108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環境架構</a:t>
                </a:r>
              </a:p>
            </p:txBody>
          </p:sp>
        </p:grpSp>
      </p:grpSp>
      <p:sp>
        <p:nvSpPr>
          <p:cNvPr id="12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邱煜哲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7017" y="179574"/>
            <a:ext cx="35769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資料庫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82" y="1123981"/>
            <a:ext cx="7029608" cy="5032872"/>
          </a:xfrm>
          <a:prstGeom prst="rect">
            <a:avLst/>
          </a:prstGeom>
          <a:ln w="12700">
            <a:noFill/>
          </a:ln>
        </p:spPr>
      </p:pic>
      <p:sp>
        <p:nvSpPr>
          <p:cNvPr id="16" name="內容版面配置區 2"/>
          <p:cNvSpPr txBox="1">
            <a:spLocks/>
          </p:cNvSpPr>
          <p:nvPr/>
        </p:nvSpPr>
        <p:spPr>
          <a:xfrm>
            <a:off x="487016" y="1198639"/>
            <a:ext cx="11290853" cy="501667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 baseline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 baseline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 baseline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 baseline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endParaRPr kumimoji="0" lang="en-US" altLang="zh-TW" sz="2000" b="0" i="0" u="none" strike="noStrike" kern="1200" cap="none" spc="0" normalizeH="0" baseline="0" noProof="0" dirty="0" smtClean="0">
              <a:ln>
                <a:solidFill>
                  <a:sysClr val="windowText" lastClr="000000">
                    <a:lumMod val="75000"/>
                    <a:lumOff val="25000"/>
                    <a:alpha val="10000"/>
                  </a:sysClr>
                </a:solidFill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20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前端呈現</a:t>
              </a:r>
            </a:p>
          </p:txBody>
        </p:sp>
        <p:grpSp>
          <p:nvGrpSpPr>
            <p:cNvPr id="2" name="群組 1"/>
            <p:cNvGrpSpPr/>
            <p:nvPr/>
          </p:nvGrpSpPr>
          <p:grpSpPr>
            <a:xfrm>
              <a:off x="1524000" y="6276108"/>
              <a:ext cx="7633854" cy="565266"/>
              <a:chOff x="1524000" y="6276108"/>
              <a:chExt cx="7633854" cy="565266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524000" y="6278880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爬蟲</a:t>
                </a:r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3048000" y="6284421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監控</a:t>
                </a: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4572000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文字探勘</a:t>
                </a:r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6107085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資料分析</a:t>
                </a: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7633854" y="6276108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環境架構</a:t>
                </a:r>
              </a:p>
            </p:txBody>
          </p:sp>
        </p:grpSp>
      </p:grpSp>
      <p:sp>
        <p:nvSpPr>
          <p:cNvPr id="12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邱煜哲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7017" y="179574"/>
            <a:ext cx="35769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資料庫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37" y="1657797"/>
            <a:ext cx="8099535" cy="3259436"/>
          </a:xfrm>
          <a:prstGeom prst="rect">
            <a:avLst/>
          </a:prstGeom>
          <a:ln w="12700">
            <a:solidFill>
              <a:sysClr val="window" lastClr="FFFFFF"/>
            </a:solidFill>
          </a:ln>
        </p:spPr>
      </p:pic>
      <p:sp>
        <p:nvSpPr>
          <p:cNvPr id="17" name="文字方塊 16"/>
          <p:cNvSpPr txBox="1"/>
          <p:nvPr/>
        </p:nvSpPr>
        <p:spPr>
          <a:xfrm>
            <a:off x="487017" y="1054861"/>
            <a:ext cx="261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MySQL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的資料欄位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1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前端呈現</a:t>
              </a:r>
            </a:p>
          </p:txBody>
        </p:sp>
        <p:grpSp>
          <p:nvGrpSpPr>
            <p:cNvPr id="2" name="群組 1"/>
            <p:cNvGrpSpPr/>
            <p:nvPr/>
          </p:nvGrpSpPr>
          <p:grpSpPr>
            <a:xfrm>
              <a:off x="1524000" y="6276108"/>
              <a:ext cx="7633854" cy="565266"/>
              <a:chOff x="1524000" y="6276108"/>
              <a:chExt cx="7633854" cy="565266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524000" y="6278880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爬蟲</a:t>
                </a:r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3048000" y="6284421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監控</a:t>
                </a: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4572000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文字探勘</a:t>
                </a:r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6107085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資料分析</a:t>
                </a: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7633854" y="6276108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環境架構</a:t>
                </a:r>
              </a:p>
            </p:txBody>
          </p:sp>
        </p:grpSp>
      </p:grpSp>
      <p:sp>
        <p:nvSpPr>
          <p:cNvPr id="12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邱煜哲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7017" y="179574"/>
            <a:ext cx="35769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資料庫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14" y="1636129"/>
            <a:ext cx="10662842" cy="4130969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487017" y="1076076"/>
            <a:ext cx="5524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經過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NoSQL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整理後，放到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MySQL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的資料如下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52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文字探勘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報告人：邱煜哲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86819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前端呈現</a:t>
              </a:r>
            </a:p>
          </p:txBody>
        </p:sp>
        <p:grpSp>
          <p:nvGrpSpPr>
            <p:cNvPr id="2" name="群組 1"/>
            <p:cNvGrpSpPr/>
            <p:nvPr/>
          </p:nvGrpSpPr>
          <p:grpSpPr>
            <a:xfrm>
              <a:off x="1524000" y="6276108"/>
              <a:ext cx="7633854" cy="565266"/>
              <a:chOff x="1524000" y="6276108"/>
              <a:chExt cx="7633854" cy="565266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524000" y="6278880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爬蟲</a:t>
                </a:r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3048000" y="6284421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監控</a:t>
                </a: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4572000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文字探勘</a:t>
                </a:r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6107085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資料分析</a:t>
                </a: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7633854" y="6276108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環境架構</a:t>
                </a:r>
              </a:p>
            </p:txBody>
          </p:sp>
        </p:grpSp>
      </p:grpSp>
      <p:sp>
        <p:nvSpPr>
          <p:cNvPr id="12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邱煜哲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7017" y="179574"/>
            <a:ext cx="35769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文字探勘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12" y="2548793"/>
            <a:ext cx="6239746" cy="285363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472" y="2548793"/>
            <a:ext cx="2043132" cy="285363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885" y="2548792"/>
            <a:ext cx="1930397" cy="285363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87017" y="1041797"/>
            <a:ext cx="5346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使用結巴針對文章做斷詞，程式碼如下圖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若斷詞出現一些小瑕疵，可自行建立詞庫。</a:t>
            </a:r>
          </a:p>
        </p:txBody>
      </p:sp>
    </p:spTree>
    <p:extLst>
      <p:ext uri="{BB962C8B-B14F-4D97-AF65-F5344CB8AC3E}">
        <p14:creationId xmlns:p14="http://schemas.microsoft.com/office/powerpoint/2010/main" val="227821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前端呈現</a:t>
              </a:r>
            </a:p>
          </p:txBody>
        </p:sp>
        <p:grpSp>
          <p:nvGrpSpPr>
            <p:cNvPr id="2" name="群組 1"/>
            <p:cNvGrpSpPr/>
            <p:nvPr/>
          </p:nvGrpSpPr>
          <p:grpSpPr>
            <a:xfrm>
              <a:off x="1524000" y="6276108"/>
              <a:ext cx="7633854" cy="565266"/>
              <a:chOff x="1524000" y="6276108"/>
              <a:chExt cx="7633854" cy="565266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524000" y="6278880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爬蟲</a:t>
                </a:r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3048000" y="6284421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監控</a:t>
                </a: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4572000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文字探勘</a:t>
                </a:r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6107085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資料分析</a:t>
                </a: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7633854" y="6276108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環境架構</a:t>
                </a:r>
              </a:p>
            </p:txBody>
          </p:sp>
        </p:grpSp>
      </p:grpSp>
      <p:sp>
        <p:nvSpPr>
          <p:cNvPr id="12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邱煜哲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7017" y="179574"/>
            <a:ext cx="35769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文字探勘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31591" y="1622713"/>
            <a:ext cx="343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Before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using </a:t>
            </a:r>
            <a:r>
              <a:rPr kumimoji="0" lang="en-US" altLang="zh-TW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food_dict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.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31591" y="3892053"/>
            <a:ext cx="343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After using </a:t>
            </a:r>
            <a:r>
              <a:rPr lang="en-US" altLang="zh-TW" dirty="0" err="1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food_dict</a:t>
            </a:r>
            <a:r>
              <a:rPr lang="en-US" altLang="zh-TW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8" y="2043752"/>
            <a:ext cx="11147121" cy="1705290"/>
          </a:xfrm>
          <a:prstGeom prst="rect">
            <a:avLst/>
          </a:prstGeom>
        </p:spPr>
      </p:pic>
      <p:sp>
        <p:nvSpPr>
          <p:cNvPr id="21" name="橢圓 20"/>
          <p:cNvSpPr/>
          <p:nvPr/>
        </p:nvSpPr>
        <p:spPr>
          <a:xfrm>
            <a:off x="3137763" y="2142248"/>
            <a:ext cx="407324" cy="208371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1868687" y="2959411"/>
            <a:ext cx="407324" cy="249935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0" y="4268861"/>
            <a:ext cx="11226919" cy="1736028"/>
          </a:xfrm>
          <a:prstGeom prst="rect">
            <a:avLst/>
          </a:prstGeom>
        </p:spPr>
      </p:pic>
      <p:sp>
        <p:nvSpPr>
          <p:cNvPr id="25" name="橢圓 24"/>
          <p:cNvSpPr/>
          <p:nvPr/>
        </p:nvSpPr>
        <p:spPr>
          <a:xfrm>
            <a:off x="3077362" y="4358343"/>
            <a:ext cx="407324" cy="208371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1788889" y="5253107"/>
            <a:ext cx="407324" cy="208371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30748" y="1180912"/>
            <a:ext cx="5089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延續前一頁，其執行結果如下圖。</a:t>
            </a:r>
          </a:p>
        </p:txBody>
      </p:sp>
    </p:spTree>
    <p:extLst>
      <p:ext uri="{BB962C8B-B14F-4D97-AF65-F5344CB8AC3E}">
        <p14:creationId xmlns:p14="http://schemas.microsoft.com/office/powerpoint/2010/main" val="425135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 animBg="1"/>
      <p:bldP spid="22" grpId="0" animBg="1"/>
      <p:bldP spid="25" grpId="0" animBg="1"/>
      <p:bldP spid="3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前端呈現</a:t>
              </a:r>
            </a:p>
          </p:txBody>
        </p:sp>
        <p:grpSp>
          <p:nvGrpSpPr>
            <p:cNvPr id="2" name="群組 1"/>
            <p:cNvGrpSpPr/>
            <p:nvPr/>
          </p:nvGrpSpPr>
          <p:grpSpPr>
            <a:xfrm>
              <a:off x="1524000" y="6276108"/>
              <a:ext cx="7633854" cy="565266"/>
              <a:chOff x="1524000" y="6276108"/>
              <a:chExt cx="7633854" cy="565266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524000" y="6278880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爬蟲</a:t>
                </a:r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3048000" y="6284421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監控</a:t>
                </a: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4572000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文字探勘</a:t>
                </a:r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6107085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資料分析</a:t>
                </a: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7633854" y="6276108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環境架構</a:t>
                </a:r>
              </a:p>
            </p:txBody>
          </p:sp>
        </p:grpSp>
      </p:grpSp>
      <p:sp>
        <p:nvSpPr>
          <p:cNvPr id="12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邱煜哲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7017" y="179574"/>
            <a:ext cx="35769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文字探勘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2" y="2453397"/>
            <a:ext cx="4878784" cy="95227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2" y="3983269"/>
            <a:ext cx="10802096" cy="509533"/>
          </a:xfrm>
          <a:prstGeom prst="rect">
            <a:avLst/>
          </a:prstGeom>
        </p:spPr>
      </p:pic>
      <p:sp>
        <p:nvSpPr>
          <p:cNvPr id="32" name="橢圓 31"/>
          <p:cNvSpPr/>
          <p:nvPr/>
        </p:nvSpPr>
        <p:spPr>
          <a:xfrm>
            <a:off x="5087873" y="3833222"/>
            <a:ext cx="765145" cy="809625"/>
          </a:xfrm>
          <a:prstGeom prst="ellipse">
            <a:avLst/>
          </a:prstGeom>
          <a:noFill/>
          <a:ln w="25400" cap="rnd" cmpd="sng" algn="ctr">
            <a:solidFill>
              <a:srgbClr val="C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7377635" y="3798792"/>
            <a:ext cx="765145" cy="809625"/>
          </a:xfrm>
          <a:prstGeom prst="ellipse">
            <a:avLst/>
          </a:prstGeom>
          <a:noFill/>
          <a:ln w="25400" cap="rnd" cmpd="sng" algn="ctr">
            <a:solidFill>
              <a:srgbClr val="C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4" name="橢圓 33"/>
          <p:cNvSpPr/>
          <p:nvPr/>
        </p:nvSpPr>
        <p:spPr>
          <a:xfrm>
            <a:off x="8397327" y="3833222"/>
            <a:ext cx="765145" cy="809625"/>
          </a:xfrm>
          <a:prstGeom prst="ellipse">
            <a:avLst/>
          </a:prstGeom>
          <a:noFill/>
          <a:ln w="25400" cap="rnd" cmpd="sng" algn="ctr">
            <a:solidFill>
              <a:srgbClr val="C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2" y="5282398"/>
            <a:ext cx="10802096" cy="442291"/>
          </a:xfrm>
          <a:prstGeom prst="rect">
            <a:avLst/>
          </a:prstGeom>
        </p:spPr>
      </p:pic>
      <p:sp>
        <p:nvSpPr>
          <p:cNvPr id="35" name="橢圓 34"/>
          <p:cNvSpPr/>
          <p:nvPr/>
        </p:nvSpPr>
        <p:spPr>
          <a:xfrm>
            <a:off x="8397326" y="5098730"/>
            <a:ext cx="2827401" cy="809625"/>
          </a:xfrm>
          <a:prstGeom prst="ellipse">
            <a:avLst/>
          </a:prstGeom>
          <a:noFill/>
          <a:ln w="25400" cap="rnd" cmpd="sng" algn="ctr">
            <a:solidFill>
              <a:srgbClr val="00B0F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91662" y="3555720"/>
            <a:ext cx="384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Before using “stop words”.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91661" y="4862327"/>
            <a:ext cx="37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After using “stop words”.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1662" y="1205625"/>
            <a:ext cx="4870564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226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找出該詞出現次數前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名，如下圖。</a:t>
            </a:r>
          </a:p>
          <a:p>
            <a:pPr marL="3226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solidFill>
                    <a:sysClr val="windowText" lastClr="000000">
                      <a:lumMod val="75000"/>
                      <a:lumOff val="25000"/>
                      <a:alpha val="1000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若有出現無意義的詞，須建立停用詞。</a:t>
            </a:r>
          </a:p>
        </p:txBody>
      </p:sp>
    </p:spTree>
    <p:extLst>
      <p:ext uri="{BB962C8B-B14F-4D97-AF65-F5344CB8AC3E}">
        <p14:creationId xmlns:p14="http://schemas.microsoft.com/office/powerpoint/2010/main" val="69157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/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前端呈現</a:t>
              </a:r>
            </a:p>
          </p:txBody>
        </p:sp>
        <p:grpSp>
          <p:nvGrpSpPr>
            <p:cNvPr id="2" name="群組 1"/>
            <p:cNvGrpSpPr/>
            <p:nvPr/>
          </p:nvGrpSpPr>
          <p:grpSpPr>
            <a:xfrm>
              <a:off x="1524000" y="6276108"/>
              <a:ext cx="7633854" cy="565266"/>
              <a:chOff x="1524000" y="6276108"/>
              <a:chExt cx="7633854" cy="565266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524000" y="6278880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爬蟲</a:t>
                </a:r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3048000" y="6284421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監控</a:t>
                </a: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4572000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文字探勘</a:t>
                </a:r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6107085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資料分析</a:t>
                </a: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7633854" y="6276108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環境架構</a:t>
                </a:r>
              </a:p>
            </p:txBody>
          </p:sp>
        </p:grpSp>
      </p:grpSp>
      <p:sp>
        <p:nvSpPr>
          <p:cNvPr id="12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邱煜哲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7017" y="179574"/>
            <a:ext cx="35769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文字探勘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49" y="1749683"/>
            <a:ext cx="4785739" cy="392214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150" y="1749683"/>
            <a:ext cx="3948350" cy="392214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86113" y="1134129"/>
            <a:ext cx="3703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TF-IDF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程式碼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46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017" y="286110"/>
            <a:ext cx="112908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華人是吃的民族，而臺灣更是美食者的天堂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53A2C5B8-3D7C-4A2A-8CC7-D720BE3F861B}"/>
              </a:ext>
            </a:extLst>
          </p:cNvPr>
          <p:cNvSpPr txBox="1">
            <a:spLocks/>
          </p:cNvSpPr>
          <p:nvPr/>
        </p:nvSpPr>
        <p:spPr>
          <a:xfrm>
            <a:off x="130947" y="1225118"/>
            <a:ext cx="5419754" cy="5092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對中國人來說，沒有比「吃」更重要，</a:t>
            </a:r>
            <a:r>
              <a:rPr lang="zh-TW" altLang="en-US" b="1" dirty="0">
                <a:solidFill>
                  <a:srgbClr val="FF0000"/>
                </a:solidFill>
              </a:rPr>
              <a:t>國以民為本，民以食為天</a:t>
            </a:r>
            <a:r>
              <a:rPr lang="zh-TW" altLang="en-US" dirty="0"/>
              <a:t>，沒飯吃，平民變暴民</a:t>
            </a:r>
            <a:endParaRPr lang="en-US" altLang="zh-TW" dirty="0"/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知名旅遊網站 </a:t>
            </a:r>
            <a:r>
              <a:rPr lang="en-US" altLang="zh-TW" dirty="0"/>
              <a:t>Globe Spots </a:t>
            </a:r>
            <a:r>
              <a:rPr lang="zh-TW" altLang="en-US" dirty="0"/>
              <a:t>每年都會評選全世界十大旅遊目的地，</a:t>
            </a:r>
            <a:r>
              <a:rPr lang="en-US" altLang="zh-TW" dirty="0"/>
              <a:t>2019 </a:t>
            </a:r>
            <a:r>
              <a:rPr lang="zh-TW" altLang="en-US" dirty="0"/>
              <a:t>年榜單出爐，台灣上榜拿下第 </a:t>
            </a:r>
            <a:r>
              <a:rPr lang="en-US" altLang="zh-TW" b="1" dirty="0">
                <a:solidFill>
                  <a:srgbClr val="FF0000"/>
                </a:solidFill>
              </a:rPr>
              <a:t>8</a:t>
            </a:r>
            <a:r>
              <a:rPr lang="en-US" altLang="zh-TW" dirty="0"/>
              <a:t> </a:t>
            </a:r>
            <a:r>
              <a:rPr lang="zh-TW" altLang="en-US" dirty="0"/>
              <a:t>名，網站上除了介紹台灣島嶼的獨特性以及</a:t>
            </a:r>
            <a:r>
              <a:rPr lang="zh-TW" altLang="en-US" b="1" dirty="0">
                <a:solidFill>
                  <a:srgbClr val="FF0000"/>
                </a:solidFill>
              </a:rPr>
              <a:t>難以抉擇的多種美食</a:t>
            </a:r>
            <a:r>
              <a:rPr lang="zh-TW" altLang="en-US" dirty="0"/>
              <a:t>，更大讚台灣已成為越來越多人的旅遊目的地，只要花上幾天就可以環島欣賞它的美，親自到訪就能深深體會！</a:t>
            </a:r>
            <a:endParaRPr lang="en-US" altLang="zh-TW" dirty="0"/>
          </a:p>
          <a:p>
            <a:pPr algn="l"/>
            <a:endParaRPr lang="zh-TW" altLang="en-US" dirty="0"/>
          </a:p>
        </p:txBody>
      </p:sp>
      <p:sp>
        <p:nvSpPr>
          <p:cNvPr id="17" name="內容版面配置區 6">
            <a:extLst>
              <a:ext uri="{FF2B5EF4-FFF2-40B4-BE49-F238E27FC236}">
                <a16:creationId xmlns:a16="http://schemas.microsoft.com/office/drawing/2014/main" id="{4014EC90-87EE-45DD-8C29-945022574D69}"/>
              </a:ext>
            </a:extLst>
          </p:cNvPr>
          <p:cNvSpPr txBox="1">
            <a:spLocks/>
          </p:cNvSpPr>
          <p:nvPr/>
        </p:nvSpPr>
        <p:spPr>
          <a:xfrm>
            <a:off x="5771225" y="1218448"/>
            <a:ext cx="5766782" cy="50926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來台旅遊人數自 </a:t>
            </a:r>
            <a:r>
              <a:rPr lang="en-US" altLang="zh-CN" sz="2400" dirty="0"/>
              <a:t>104 </a:t>
            </a:r>
            <a:r>
              <a:rPr lang="zh-CN" altLang="en-US" sz="2400" dirty="0"/>
              <a:t>年後突破千萬，且持續成長</a:t>
            </a:r>
            <a:endParaRPr lang="en-US" altLang="zh-CN" sz="2400" dirty="0"/>
          </a:p>
          <a:p>
            <a:endParaRPr lang="zh-TW" altLang="en-US" dirty="0"/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4F753408-E4C6-4E0B-95F4-E44D1BE37CC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71225" y="2218689"/>
          <a:ext cx="6245437" cy="3910852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680986">
                  <a:extLst>
                    <a:ext uri="{9D8B030D-6E8A-4147-A177-3AD203B41FA5}">
                      <a16:colId xmlns:a16="http://schemas.microsoft.com/office/drawing/2014/main" val="716842960"/>
                    </a:ext>
                  </a:extLst>
                </a:gridCol>
                <a:gridCol w="1090793">
                  <a:extLst>
                    <a:ext uri="{9D8B030D-6E8A-4147-A177-3AD203B41FA5}">
                      <a16:colId xmlns:a16="http://schemas.microsoft.com/office/drawing/2014/main" val="3896373585"/>
                    </a:ext>
                  </a:extLst>
                </a:gridCol>
                <a:gridCol w="790826">
                  <a:extLst>
                    <a:ext uri="{9D8B030D-6E8A-4147-A177-3AD203B41FA5}">
                      <a16:colId xmlns:a16="http://schemas.microsoft.com/office/drawing/2014/main" val="1049784652"/>
                    </a:ext>
                  </a:extLst>
                </a:gridCol>
                <a:gridCol w="920708">
                  <a:extLst>
                    <a:ext uri="{9D8B030D-6E8A-4147-A177-3AD203B41FA5}">
                      <a16:colId xmlns:a16="http://schemas.microsoft.com/office/drawing/2014/main" val="277877728"/>
                    </a:ext>
                  </a:extLst>
                </a:gridCol>
                <a:gridCol w="920708">
                  <a:extLst>
                    <a:ext uri="{9D8B030D-6E8A-4147-A177-3AD203B41FA5}">
                      <a16:colId xmlns:a16="http://schemas.microsoft.com/office/drawing/2014/main" val="33091782"/>
                    </a:ext>
                  </a:extLst>
                </a:gridCol>
                <a:gridCol w="920708">
                  <a:extLst>
                    <a:ext uri="{9D8B030D-6E8A-4147-A177-3AD203B41FA5}">
                      <a16:colId xmlns:a16="http://schemas.microsoft.com/office/drawing/2014/main" val="1486847157"/>
                    </a:ext>
                  </a:extLst>
                </a:gridCol>
                <a:gridCol w="920708">
                  <a:extLst>
                    <a:ext uri="{9D8B030D-6E8A-4147-A177-3AD203B41FA5}">
                      <a16:colId xmlns:a16="http://schemas.microsoft.com/office/drawing/2014/main" val="1103094924"/>
                    </a:ext>
                  </a:extLst>
                </a:gridCol>
              </a:tblGrid>
              <a:tr h="763519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人數</a:t>
                      </a:r>
                      <a:br>
                        <a:rPr lang="zh-TW" altLang="en-US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人次</a:t>
                      </a:r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6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增減率</a:t>
                      </a:r>
                      <a:br>
                        <a:rPr lang="zh-TW" altLang="en-US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(%)</a:t>
                      </a:r>
                      <a:endParaRPr lang="en-US" altLang="zh-TW" sz="16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日均</a:t>
                      </a:r>
                      <a:br>
                        <a:rPr lang="zh-TW" altLang="en-US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人次</a:t>
                      </a:r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6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日本</a:t>
                      </a:r>
                      <a:br>
                        <a:rPr lang="zh-TW" altLang="en-US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人次</a:t>
                      </a:r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6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大陸</a:t>
                      </a:r>
                      <a:br>
                        <a:rPr lang="zh-TW" altLang="en-US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人次</a:t>
                      </a:r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6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港澳</a:t>
                      </a:r>
                      <a:br>
                        <a:rPr lang="zh-TW" altLang="en-US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人次</a:t>
                      </a:r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6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extLst>
                  <a:ext uri="{0D108BD9-81ED-4DB2-BD59-A6C34878D82A}">
                    <a16:rowId xmlns:a16="http://schemas.microsoft.com/office/drawing/2014/main" val="268643161"/>
                  </a:ext>
                </a:extLst>
              </a:tr>
              <a:tr h="4496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101</a:t>
                      </a:r>
                      <a:r>
                        <a:rPr lang="zh-TW" altLang="en-US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endParaRPr lang="zh-TW" altLang="en-US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7,311,470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20.11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19,977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1,432,315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2,586,428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1,016,356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extLst>
                  <a:ext uri="{0D108BD9-81ED-4DB2-BD59-A6C34878D82A}">
                    <a16:rowId xmlns:a16="http://schemas.microsoft.com/office/drawing/2014/main" val="1456349885"/>
                  </a:ext>
                </a:extLst>
              </a:tr>
              <a:tr h="4496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102</a:t>
                      </a:r>
                      <a:r>
                        <a:rPr lang="zh-TW" altLang="en-US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endParaRPr lang="zh-TW" altLang="en-US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8,016,280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9.64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21,962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1,421,550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2,874,702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1,183,341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extLst>
                  <a:ext uri="{0D108BD9-81ED-4DB2-BD59-A6C34878D82A}">
                    <a16:rowId xmlns:a16="http://schemas.microsoft.com/office/drawing/2014/main" val="828378530"/>
                  </a:ext>
                </a:extLst>
              </a:tr>
              <a:tr h="4496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103</a:t>
                      </a:r>
                      <a:r>
                        <a:rPr lang="zh-TW" altLang="en-US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endParaRPr lang="zh-TW" altLang="en-US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9,910,204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23.63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27,151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1,634,790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3,987,152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1,375,770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extLst>
                  <a:ext uri="{0D108BD9-81ED-4DB2-BD59-A6C34878D82A}">
                    <a16:rowId xmlns:a16="http://schemas.microsoft.com/office/drawing/2014/main" val="695694233"/>
                  </a:ext>
                </a:extLst>
              </a:tr>
              <a:tr h="4496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104</a:t>
                      </a:r>
                      <a:r>
                        <a:rPr lang="zh-TW" altLang="en-US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endParaRPr lang="zh-TW" altLang="en-US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b="1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10,439,785</a:t>
                      </a: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5.34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28,602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1,627,229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4,184,102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1,513,597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extLst>
                  <a:ext uri="{0D108BD9-81ED-4DB2-BD59-A6C34878D82A}">
                    <a16:rowId xmlns:a16="http://schemas.microsoft.com/office/drawing/2014/main" val="399046700"/>
                  </a:ext>
                </a:extLst>
              </a:tr>
              <a:tr h="4496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105</a:t>
                      </a:r>
                      <a:r>
                        <a:rPr lang="zh-TW" altLang="en-US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endParaRPr lang="zh-TW" altLang="en-US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b="1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10,690,279</a:t>
                      </a: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2.40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29,208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1,895,702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3,511,734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1,614,803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extLst>
                  <a:ext uri="{0D108BD9-81ED-4DB2-BD59-A6C34878D82A}">
                    <a16:rowId xmlns:a16="http://schemas.microsoft.com/office/drawing/2014/main" val="2399399238"/>
                  </a:ext>
                </a:extLst>
              </a:tr>
              <a:tr h="4496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106</a:t>
                      </a:r>
                      <a:r>
                        <a:rPr lang="zh-TW" altLang="en-US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endParaRPr lang="zh-TW" altLang="en-US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b="1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10,739,601</a:t>
                      </a: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0.46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29,424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1,898,854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2,732,549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1,692,063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extLst>
                  <a:ext uri="{0D108BD9-81ED-4DB2-BD59-A6C34878D82A}">
                    <a16:rowId xmlns:a16="http://schemas.microsoft.com/office/drawing/2014/main" val="3725192403"/>
                  </a:ext>
                </a:extLst>
              </a:tr>
              <a:tr h="4496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107</a:t>
                      </a:r>
                      <a:r>
                        <a:rPr lang="zh-TW" altLang="en-US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endParaRPr lang="zh-TW" altLang="en-US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b="1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11,066,707</a:t>
                      </a: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3.05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30,320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1,969,151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2,695,615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1,653,654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7620" anchor="ctr"/>
                </a:tc>
                <a:extLst>
                  <a:ext uri="{0D108BD9-81ED-4DB2-BD59-A6C34878D82A}">
                    <a16:rowId xmlns:a16="http://schemas.microsoft.com/office/drawing/2014/main" val="893758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47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前端呈現</a:t>
              </a:r>
            </a:p>
          </p:txBody>
        </p:sp>
        <p:grpSp>
          <p:nvGrpSpPr>
            <p:cNvPr id="2" name="群組 1"/>
            <p:cNvGrpSpPr/>
            <p:nvPr/>
          </p:nvGrpSpPr>
          <p:grpSpPr>
            <a:xfrm>
              <a:off x="1524000" y="6276108"/>
              <a:ext cx="7633854" cy="565266"/>
              <a:chOff x="1524000" y="6276108"/>
              <a:chExt cx="7633854" cy="565266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524000" y="6278880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爬蟲</a:t>
                </a:r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3048000" y="6284421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監控</a:t>
                </a: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4572000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文字探勘</a:t>
                </a:r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6107085" y="6278879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資料分析</a:t>
                </a: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7633854" y="6276108"/>
                <a:ext cx="1524000" cy="556953"/>
              </a:xfrm>
              <a:prstGeom prst="roundRect">
                <a:avLst/>
              </a:prstGeom>
              <a:gradFill>
                <a:gsLst>
                  <a:gs pos="85000">
                    <a:schemeClr val="accent1">
                      <a:lumMod val="40000"/>
                      <a:lumOff val="60000"/>
                    </a:schemeClr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9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38100">
                <a:solidFill>
                  <a:schemeClr val="bg1">
                    <a:lumMod val="5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環境架構</a:t>
                </a:r>
              </a:p>
            </p:txBody>
          </p:sp>
        </p:grpSp>
      </p:grpSp>
      <p:sp>
        <p:nvSpPr>
          <p:cNvPr id="12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邱煜哲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7017" y="179574"/>
            <a:ext cx="35769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文字探勘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" y="1949991"/>
            <a:ext cx="8187759" cy="9854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4" y="3652528"/>
            <a:ext cx="9540240" cy="1871472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590481" y="1134129"/>
            <a:ext cx="4796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TF-IDF : 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找出前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名的關鍵字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7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53" y="9370"/>
            <a:ext cx="12190495" cy="4102291"/>
          </a:xfrm>
          <a:prstGeom prst="rect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78000">
                <a:schemeClr val="accent2">
                  <a:lumMod val="60000"/>
                  <a:lumOff val="40000"/>
                </a:schemeClr>
              </a:gs>
              <a:gs pos="20000">
                <a:schemeClr val="accent2">
                  <a:lumMod val="75000"/>
                </a:schemeClr>
              </a:gs>
            </a:gsLst>
            <a:lin ang="108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72" tIns="34286" rIns="68572" bIns="34286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3" y="612"/>
            <a:ext cx="12190495" cy="405056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88" tIns="43344" rIns="86688" bIns="433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07" dirty="0">
              <a:latin typeface="微軟正黑體" panose="020B0604030504040204" pitchFamily="34" charset="-12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5891229" y="4493758"/>
            <a:ext cx="2498569" cy="123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867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55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TW" altLang="en-US" sz="2655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2655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en-US" altLang="zh-CN" sz="2655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4797" dirty="0">
                <a:solidFill>
                  <a:srgbClr val="F0D0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TW" altLang="en-US" sz="3034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</a:t>
            </a:r>
            <a:endParaRPr lang="en-US" altLang="zh-CN" sz="4797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5711594" y="4362947"/>
            <a:ext cx="0" cy="189378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/>
          <p:cNvSpPr txBox="1"/>
          <p:nvPr/>
        </p:nvSpPr>
        <p:spPr>
          <a:xfrm>
            <a:off x="4039883" y="5928521"/>
            <a:ext cx="1203431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+mj-ea"/>
                <a:cs typeface="Arial" panose="020B0604020202020204" pitchFamily="34" charset="0"/>
              </a:rPr>
              <a:t>PART 02</a:t>
            </a:r>
            <a:endParaRPr lang="zh-CN" altLang="en-US" sz="2133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43236" y="4328068"/>
            <a:ext cx="1400077" cy="14000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3" name="TextBox 13"/>
          <p:cNvSpPr txBox="1"/>
          <p:nvPr/>
        </p:nvSpPr>
        <p:spPr>
          <a:xfrm>
            <a:off x="4015574" y="4547938"/>
            <a:ext cx="1203431" cy="1025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4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+mj-ea"/>
                <a:cs typeface="Arial" panose="020B0604020202020204" pitchFamily="34" charset="0"/>
              </a:rPr>
              <a:t>04</a:t>
            </a:r>
            <a:endParaRPr lang="zh-CN" altLang="en-US" sz="6664" b="1" dirty="0">
              <a:solidFill>
                <a:schemeClr val="accent1"/>
              </a:solidFill>
              <a:latin typeface="微軟正黑體" panose="020B0604030504040204" pitchFamily="34" charset="-120"/>
              <a:ea typeface="+mj-ea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96550" y="593031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蔡信一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220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0" grpId="0"/>
      <p:bldP spid="17" grpId="0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7633849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報告人：蔡信一</a:t>
            </a:r>
          </a:p>
        </p:txBody>
      </p:sp>
      <p:sp>
        <p:nvSpPr>
          <p:cNvPr id="13" name="矩形 12"/>
          <p:cNvSpPr/>
          <p:nvPr/>
        </p:nvSpPr>
        <p:spPr>
          <a:xfrm>
            <a:off x="487017" y="286110"/>
            <a:ext cx="9313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資料處理流程</a:t>
            </a:r>
          </a:p>
        </p:txBody>
      </p:sp>
      <p:sp>
        <p:nvSpPr>
          <p:cNvPr id="18" name="object 32">
            <a:extLst>
              <a:ext uri="{FF2B5EF4-FFF2-40B4-BE49-F238E27FC236}">
                <a16:creationId xmlns:a16="http://schemas.microsoft.com/office/drawing/2014/main" id="{B84EE0C0-BA3F-43CD-B91B-2B0055BCBD3B}"/>
              </a:ext>
            </a:extLst>
          </p:cNvPr>
          <p:cNvSpPr txBox="1">
            <a:spLocks/>
          </p:cNvSpPr>
          <p:nvPr/>
        </p:nvSpPr>
        <p:spPr>
          <a:xfrm>
            <a:off x="319565" y="-42730"/>
            <a:ext cx="3088234" cy="382156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1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Data </a:t>
            </a:r>
            <a:r>
              <a:rPr lang="en-US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Processing</a:t>
            </a:r>
            <a:r>
              <a:rPr lang="en-US" altLang="zh-TW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Flow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0" name="Picture 2" descr="ç¸éåç">
            <a:extLst>
              <a:ext uri="{FF2B5EF4-FFF2-40B4-BE49-F238E27FC236}">
                <a16:creationId xmlns:a16="http://schemas.microsoft.com/office/drawing/2014/main" id="{73443B01-1634-4DB2-A21D-34C8B9C74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7" y="1098592"/>
            <a:ext cx="11702958" cy="499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圖說文字: 直線 20">
            <a:extLst>
              <a:ext uri="{FF2B5EF4-FFF2-40B4-BE49-F238E27FC236}">
                <a16:creationId xmlns:a16="http://schemas.microsoft.com/office/drawing/2014/main" id="{CCE8F64A-92C0-46F6-8FCD-3DB393CEC107}"/>
              </a:ext>
            </a:extLst>
          </p:cNvPr>
          <p:cNvSpPr/>
          <p:nvPr/>
        </p:nvSpPr>
        <p:spPr>
          <a:xfrm>
            <a:off x="550240" y="4355344"/>
            <a:ext cx="1948615" cy="510756"/>
          </a:xfrm>
          <a:prstGeom prst="borderCallout1">
            <a:avLst>
              <a:gd name="adj1" fmla="val -15820"/>
              <a:gd name="adj2" fmla="val 62754"/>
              <a:gd name="adj3" fmla="val -186529"/>
              <a:gd name="adj4" fmla="val 146914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spc="-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Word2Vec</a:t>
            </a:r>
            <a:endParaRPr lang="zh-TW" altLang="en-US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圖說文字: 直線 21">
            <a:extLst>
              <a:ext uri="{FF2B5EF4-FFF2-40B4-BE49-F238E27FC236}">
                <a16:creationId xmlns:a16="http://schemas.microsoft.com/office/drawing/2014/main" id="{3338329C-8EFF-4CCF-B9C2-5D9585D4AEBA}"/>
              </a:ext>
            </a:extLst>
          </p:cNvPr>
          <p:cNvSpPr/>
          <p:nvPr/>
        </p:nvSpPr>
        <p:spPr>
          <a:xfrm>
            <a:off x="9729356" y="4499606"/>
            <a:ext cx="1233580" cy="510756"/>
          </a:xfrm>
          <a:prstGeom prst="borderCallout1">
            <a:avLst>
              <a:gd name="adj1" fmla="val -17548"/>
              <a:gd name="adj2" fmla="val 46993"/>
              <a:gd name="adj3" fmla="val -218932"/>
              <a:gd name="adj4" fmla="val -51853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spc="-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SVD</a:t>
            </a:r>
            <a:endParaRPr lang="zh-TW" altLang="en-US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956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7633849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報告人：蔡信一</a:t>
            </a:r>
          </a:p>
        </p:txBody>
      </p:sp>
      <p:sp>
        <p:nvSpPr>
          <p:cNvPr id="13" name="矩形 12"/>
          <p:cNvSpPr/>
          <p:nvPr/>
        </p:nvSpPr>
        <p:spPr>
          <a:xfrm>
            <a:off x="487017" y="286110"/>
            <a:ext cx="9313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spc="72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特徵萃取</a:t>
            </a:r>
            <a:r>
              <a:rPr lang="zh-TW" altLang="en-US" sz="4000" spc="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spc="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word2vec </a:t>
            </a:r>
            <a:r>
              <a:rPr lang="zh-TW" altLang="en-US" sz="4000" spc="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詞向量化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object 32">
            <a:extLst>
              <a:ext uri="{FF2B5EF4-FFF2-40B4-BE49-F238E27FC236}">
                <a16:creationId xmlns:a16="http://schemas.microsoft.com/office/drawing/2014/main" id="{B84EE0C0-BA3F-43CD-B91B-2B0055BCBD3B}"/>
              </a:ext>
            </a:extLst>
          </p:cNvPr>
          <p:cNvSpPr txBox="1">
            <a:spLocks/>
          </p:cNvSpPr>
          <p:nvPr/>
        </p:nvSpPr>
        <p:spPr>
          <a:xfrm>
            <a:off x="170387" y="-23067"/>
            <a:ext cx="3088234" cy="382156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400" spc="1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Feature Extraction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A491EA59-5FDC-4058-84DD-EC393C4B7695}"/>
              </a:ext>
            </a:extLst>
          </p:cNvPr>
          <p:cNvSpPr txBox="1"/>
          <p:nvPr/>
        </p:nvSpPr>
        <p:spPr>
          <a:xfrm>
            <a:off x="201952" y="1080116"/>
            <a:ext cx="11845046" cy="15023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buClr>
                <a:srgbClr val="636363"/>
              </a:buClr>
              <a:buSzPct val="89285"/>
              <a:tabLst>
                <a:tab pos="481965" algn="l"/>
                <a:tab pos="482600" algn="l"/>
              </a:tabLst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的一個開源工具，能夠根據輸入的「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詞的集合」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計算出詞與詞之間的距離</a:t>
            </a:r>
            <a:endParaRPr lang="en-US" altLang="zh-CN" sz="1600" spc="-5" dirty="0"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buClr>
                <a:srgbClr val="636363"/>
              </a:buClr>
              <a:buSzPct val="89285"/>
              <a:tabLst>
                <a:tab pos="481965" algn="l"/>
                <a:tab pos="482600" algn="l"/>
              </a:tabLst>
            </a:pPr>
            <a:r>
              <a:rPr lang="zh-CN" altLang="en-US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在食記做完 </a:t>
            </a:r>
            <a:r>
              <a:rPr lang="en-US" altLang="zh-CN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TFIDF</a:t>
            </a:r>
            <a:r>
              <a:rPr lang="zh-CN" altLang="en-US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 後，取值最高的 </a:t>
            </a:r>
            <a:r>
              <a:rPr lang="en-US" altLang="zh-CN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20 </a:t>
            </a:r>
            <a:r>
              <a:rPr lang="zh-CN" altLang="en-US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個詞，透過 </a:t>
            </a:r>
            <a:r>
              <a:rPr lang="en-US" altLang="zh-CN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word2vec </a:t>
            </a:r>
            <a:r>
              <a:rPr lang="zh-CN" altLang="en-US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產生每個詞為 </a:t>
            </a:r>
            <a:r>
              <a:rPr lang="en-US" altLang="zh-CN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10 </a:t>
            </a:r>
            <a:r>
              <a:rPr lang="zh-CN" altLang="en-US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維的詞向量，所以每篇食記將由 </a:t>
            </a:r>
            <a:r>
              <a:rPr lang="en-US" altLang="zh-CN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200 </a:t>
            </a:r>
            <a:r>
              <a:rPr lang="zh-CN" altLang="en-US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維的詞向量所表示</a:t>
            </a:r>
            <a:r>
              <a:rPr lang="en-US" altLang="zh-CN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 </a:t>
            </a:r>
            <a:endParaRPr lang="en-US" altLang="zh-TW" sz="2400" spc="-5" dirty="0"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pic>
        <p:nvPicPr>
          <p:cNvPr id="17" name="Picture 4" descr="https://adriancolyer.files.wordpress.com/2016/04/word2vec-king-queen-vectors.png?w=566">
            <a:extLst>
              <a:ext uri="{FF2B5EF4-FFF2-40B4-BE49-F238E27FC236}">
                <a16:creationId xmlns:a16="http://schemas.microsoft.com/office/drawing/2014/main" id="{FF387B07-8153-4107-AC20-AD41349B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27" y="2700549"/>
            <a:ext cx="3563761" cy="338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0E363C3-7B2C-480F-BFC0-6427AADA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1" y="2700548"/>
            <a:ext cx="7903098" cy="3389533"/>
          </a:xfrm>
          <a:prstGeom prst="rect">
            <a:avLst/>
          </a:prstGeom>
        </p:spPr>
      </p:pic>
      <p:sp>
        <p:nvSpPr>
          <p:cNvPr id="23" name="橢圓 22">
            <a:extLst>
              <a:ext uri="{FF2B5EF4-FFF2-40B4-BE49-F238E27FC236}">
                <a16:creationId xmlns:a16="http://schemas.microsoft.com/office/drawing/2014/main" id="{92796EEA-BD84-4E41-B9E1-3BF988E45E07}"/>
              </a:ext>
            </a:extLst>
          </p:cNvPr>
          <p:cNvSpPr/>
          <p:nvPr/>
        </p:nvSpPr>
        <p:spPr>
          <a:xfrm>
            <a:off x="3932808" y="2863090"/>
            <a:ext cx="8052045" cy="652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237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009" y="6288435"/>
            <a:ext cx="12192000" cy="571372"/>
            <a:chOff x="1524000" y="6270002"/>
            <a:chExt cx="9144000" cy="571372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0002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7633849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報告人：蔡信一</a:t>
            </a:r>
          </a:p>
        </p:txBody>
      </p:sp>
      <p:sp>
        <p:nvSpPr>
          <p:cNvPr id="13" name="矩形 12"/>
          <p:cNvSpPr/>
          <p:nvPr/>
        </p:nvSpPr>
        <p:spPr>
          <a:xfrm>
            <a:off x="487017" y="286110"/>
            <a:ext cx="96929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spc="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降維 </a:t>
            </a:r>
            <a:r>
              <a:rPr lang="en-US" altLang="zh-TW" sz="4000" spc="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4000" spc="5" dirty="0">
                <a:latin typeface="微軟正黑體" panose="020B0604030504040204" pitchFamily="34" charset="-120"/>
              </a:rPr>
              <a:t>SVD </a:t>
            </a:r>
            <a:r>
              <a:rPr lang="en-US" altLang="zh-CN" sz="2400" spc="-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CN" sz="2000" spc="-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Singular Value Decomposition</a:t>
            </a:r>
            <a:r>
              <a:rPr lang="en-US" altLang="zh-CN" sz="2400" spc="-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object 32">
            <a:extLst>
              <a:ext uri="{FF2B5EF4-FFF2-40B4-BE49-F238E27FC236}">
                <a16:creationId xmlns:a16="http://schemas.microsoft.com/office/drawing/2014/main" id="{B84EE0C0-BA3F-43CD-B91B-2B0055BCBD3B}"/>
              </a:ext>
            </a:extLst>
          </p:cNvPr>
          <p:cNvSpPr txBox="1">
            <a:spLocks/>
          </p:cNvSpPr>
          <p:nvPr/>
        </p:nvSpPr>
        <p:spPr>
          <a:xfrm>
            <a:off x="319565" y="-418"/>
            <a:ext cx="3868296" cy="382156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1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Dimensionality Reduction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29952344-4F7E-412D-A679-A34952DAECA7}"/>
              </a:ext>
            </a:extLst>
          </p:cNvPr>
          <p:cNvSpPr txBox="1"/>
          <p:nvPr/>
        </p:nvSpPr>
        <p:spPr>
          <a:xfrm>
            <a:off x="223253" y="1071239"/>
            <a:ext cx="11672825" cy="1756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buClr>
                <a:srgbClr val="636363"/>
              </a:buClr>
              <a:buSzPct val="89285"/>
              <a:tabLst>
                <a:tab pos="481965" algn="l"/>
                <a:tab pos="482600" algn="l"/>
              </a:tabLst>
            </a:pPr>
            <a:r>
              <a:rPr lang="en-US" altLang="zh-CN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Word2Vec </a:t>
            </a:r>
            <a:r>
              <a:rPr lang="zh-CN" altLang="en-US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詞矩陣</a:t>
            </a:r>
            <a:r>
              <a:rPr lang="en-US" altLang="zh-CN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(A)</a:t>
            </a:r>
            <a:r>
              <a:rPr lang="zh-CN" altLang="en-US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維度原本為 </a:t>
            </a:r>
            <a:r>
              <a:rPr lang="en-US" altLang="zh-CN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m x 200 </a:t>
            </a:r>
            <a:r>
              <a:rPr lang="zh-CN" altLang="en-US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，透過 </a:t>
            </a:r>
            <a:r>
              <a:rPr lang="en-US" altLang="zh-CN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SVD </a:t>
            </a:r>
            <a:r>
              <a:rPr lang="zh-CN" altLang="en-US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拆解成 </a:t>
            </a:r>
            <a:r>
              <a:rPr lang="en-US" altLang="zh-CN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U x ∑ x V </a:t>
            </a:r>
            <a:r>
              <a:rPr lang="en-US" altLang="zh-CN" sz="2400" spc="-5" baseline="3000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T   </a:t>
            </a:r>
            <a:r>
              <a:rPr lang="en-US" altLang="zh-CN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3 </a:t>
            </a:r>
            <a:r>
              <a:rPr lang="zh-CN" altLang="en-US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個矩陣的乘積 </a:t>
            </a:r>
            <a:r>
              <a:rPr lang="en-US" altLang="zh-CN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:   </a:t>
            </a:r>
            <a:r>
              <a:rPr lang="en-US" altLang="zh-CN" sz="20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A = U   *   ∑   *   V </a:t>
            </a:r>
            <a:r>
              <a:rPr lang="en-US" altLang="zh-CN" sz="2000" spc="-5" baseline="3000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T</a:t>
            </a:r>
            <a:endParaRPr lang="en-US" altLang="zh-CN" sz="2000" spc="-5" dirty="0"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buClr>
                <a:srgbClr val="636363"/>
              </a:buClr>
              <a:buSzPct val="89285"/>
              <a:tabLst>
                <a:tab pos="481965" algn="l"/>
                <a:tab pos="482600" algn="l"/>
              </a:tabLst>
            </a:pPr>
            <a:endParaRPr lang="en-US" altLang="zh-CN" sz="1000" spc="-5" dirty="0"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buClr>
                <a:srgbClr val="636363"/>
              </a:buClr>
              <a:buSzPct val="89285"/>
              <a:tabLst>
                <a:tab pos="481965" algn="l"/>
                <a:tab pos="482600" algn="l"/>
              </a:tabLst>
            </a:pPr>
            <a:r>
              <a:rPr lang="zh-CN" altLang="en-US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藉由從 </a:t>
            </a:r>
            <a:r>
              <a:rPr lang="en-US" altLang="zh-CN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∑ </a:t>
            </a:r>
            <a:r>
              <a:rPr lang="zh-CN" altLang="en-US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選取前 </a:t>
            </a:r>
            <a:r>
              <a:rPr lang="en-US" altLang="zh-CN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r </a:t>
            </a:r>
            <a:r>
              <a:rPr lang="zh-CN" altLang="en-US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個奇異值 </a:t>
            </a:r>
            <a:r>
              <a:rPr lang="en-US" altLang="zh-CN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(Singular Value)</a:t>
            </a:r>
            <a:r>
              <a:rPr lang="zh-CN" altLang="en-US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 得出近似矩陣 ，維度為 </a:t>
            </a:r>
            <a:r>
              <a:rPr lang="en-US" altLang="zh-CN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m x 20</a:t>
            </a:r>
            <a:r>
              <a:rPr lang="zh-CN" altLang="en-US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</a:t>
            </a:r>
            <a:endParaRPr lang="en-US" altLang="zh-CN" sz="2400" spc="-5" dirty="0"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buClr>
                <a:srgbClr val="636363"/>
              </a:buClr>
              <a:buSzPct val="89285"/>
              <a:tabLst>
                <a:tab pos="481965" algn="l"/>
                <a:tab pos="482600" algn="l"/>
              </a:tabLst>
            </a:pPr>
            <a:endParaRPr lang="en-US" altLang="zh-CN" sz="800" spc="-5" dirty="0"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buClr>
                <a:srgbClr val="636363"/>
              </a:buClr>
              <a:buSzPct val="89285"/>
              <a:tabLst>
                <a:tab pos="481965" algn="l"/>
                <a:tab pos="482600" algn="l"/>
              </a:tabLst>
            </a:pPr>
            <a:r>
              <a:rPr lang="en-US" altLang="zh-TW" sz="20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	   A ~= U’*   </a:t>
            </a:r>
            <a:r>
              <a:rPr lang="en-US" altLang="zh-CN" sz="20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∑</a:t>
            </a:r>
            <a:r>
              <a:rPr lang="en-US" altLang="zh-TW" sz="20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 ’*  </a:t>
            </a:r>
            <a:r>
              <a:rPr lang="en-US" altLang="zh-CN" sz="20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V </a:t>
            </a:r>
            <a:r>
              <a:rPr lang="en-US" altLang="zh-CN" sz="2000" spc="-5" baseline="3000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T </a:t>
            </a:r>
            <a:r>
              <a:rPr lang="en-US" altLang="zh-TW" sz="20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'</a:t>
            </a:r>
          </a:p>
        </p:txBody>
      </p:sp>
      <p:pic>
        <p:nvPicPr>
          <p:cNvPr id="21" name="Picture 2" descr="https://ccjou.files.wordpress.com/2009/09/svd1.jpg">
            <a:extLst>
              <a:ext uri="{FF2B5EF4-FFF2-40B4-BE49-F238E27FC236}">
                <a16:creationId xmlns:a16="http://schemas.microsoft.com/office/drawing/2014/main" id="{747F5AAB-76E6-4162-9F87-08F53A1E4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17" y="2981248"/>
            <a:ext cx="3848044" cy="309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2FFFB71B-9F94-4B80-B5F4-8A48E2E2EA34}"/>
              </a:ext>
            </a:extLst>
          </p:cNvPr>
          <p:cNvGrpSpPr/>
          <p:nvPr/>
        </p:nvGrpSpPr>
        <p:grpSpPr>
          <a:xfrm>
            <a:off x="4385569" y="2979629"/>
            <a:ext cx="7591963" cy="3101575"/>
            <a:chOff x="4385569" y="2979629"/>
            <a:chExt cx="7591963" cy="3101575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B0DDA1F1-ACC0-472D-9906-C21D246F5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8085" y="2979629"/>
              <a:ext cx="7317993" cy="3101575"/>
            </a:xfrm>
            <a:prstGeom prst="rect">
              <a:avLst/>
            </a:prstGeom>
          </p:spPr>
        </p:pic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5A62F045-8908-47A1-B518-BF53B3C596E6}"/>
                </a:ext>
              </a:extLst>
            </p:cNvPr>
            <p:cNvSpPr/>
            <p:nvPr/>
          </p:nvSpPr>
          <p:spPr>
            <a:xfrm>
              <a:off x="4385569" y="4731798"/>
              <a:ext cx="7591963" cy="91559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圖說文字: 直線 30">
              <a:extLst>
                <a:ext uri="{FF2B5EF4-FFF2-40B4-BE49-F238E27FC236}">
                  <a16:creationId xmlns:a16="http://schemas.microsoft.com/office/drawing/2014/main" id="{95E4B6F8-1774-47CF-AECA-669A75B8EAED}"/>
                </a:ext>
              </a:extLst>
            </p:cNvPr>
            <p:cNvSpPr/>
            <p:nvPr/>
          </p:nvSpPr>
          <p:spPr>
            <a:xfrm>
              <a:off x="10198474" y="3308532"/>
              <a:ext cx="1524000" cy="766692"/>
            </a:xfrm>
            <a:prstGeom prst="borderCallout1">
              <a:avLst>
                <a:gd name="adj1" fmla="val 18750"/>
                <a:gd name="adj2" fmla="val -8333"/>
                <a:gd name="adj3" fmla="val 221966"/>
                <a:gd name="adj4" fmla="val -330921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spc="-5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CJK JP Regular"/>
                </a:rPr>
                <a:t>∑ </a:t>
              </a:r>
              <a:r>
                <a:rPr lang="zh-CN" altLang="en-US" sz="3200" spc="-5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CJK JP Regular"/>
                </a:rPr>
                <a:t>矩陣</a:t>
              </a:r>
              <a:endPara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206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009" y="6288435"/>
            <a:ext cx="12192000" cy="571372"/>
            <a:chOff x="1524000" y="6270002"/>
            <a:chExt cx="9144000" cy="571372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0002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7633849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報告人：蔡信一</a:t>
            </a:r>
          </a:p>
        </p:txBody>
      </p:sp>
      <p:sp>
        <p:nvSpPr>
          <p:cNvPr id="13" name="矩形 12"/>
          <p:cNvSpPr/>
          <p:nvPr/>
        </p:nvSpPr>
        <p:spPr>
          <a:xfrm>
            <a:off x="487017" y="286110"/>
            <a:ext cx="9313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spc="72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object 32">
            <a:extLst>
              <a:ext uri="{FF2B5EF4-FFF2-40B4-BE49-F238E27FC236}">
                <a16:creationId xmlns:a16="http://schemas.microsoft.com/office/drawing/2014/main" id="{B84EE0C0-BA3F-43CD-B91B-2B0055BCBD3B}"/>
              </a:ext>
            </a:extLst>
          </p:cNvPr>
          <p:cNvSpPr txBox="1">
            <a:spLocks/>
          </p:cNvSpPr>
          <p:nvPr/>
        </p:nvSpPr>
        <p:spPr>
          <a:xfrm>
            <a:off x="124249" y="-16096"/>
            <a:ext cx="3088234" cy="382156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TW" sz="2400" spc="1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    Clustering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8284B9E9-FD34-4E9D-9B70-DE1F3CD80D25}"/>
              </a:ext>
            </a:extLst>
          </p:cNvPr>
          <p:cNvSpPr txBox="1"/>
          <p:nvPr/>
        </p:nvSpPr>
        <p:spPr>
          <a:xfrm>
            <a:off x="475102" y="1317609"/>
            <a:ext cx="5185813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動機</a:t>
            </a:r>
          </a:p>
          <a:p>
            <a:pPr marL="12700" marR="5080">
              <a:lnSpc>
                <a:spcPct val="100000"/>
              </a:lnSpc>
              <a:spcBef>
                <a:spcPts val="2400"/>
              </a:spcBef>
            </a:pPr>
            <a:r>
              <a:rPr sz="2600" spc="33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-</a:t>
            </a:r>
            <a:r>
              <a:rPr lang="zh-CN" altLang="en-US" sz="2600" spc="33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根據食記內容將餐廳分群，以</a:t>
            </a:r>
            <a:r>
              <a:rPr sz="2600" spc="-1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提供</a:t>
            </a:r>
            <a:r>
              <a:rPr lang="zh-CN" altLang="en-US" sz="2600" spc="-1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餐廳類型及特徵，方便使用者用餐時選擇</a:t>
            </a:r>
            <a:endParaRPr lang="en-US" altLang="zh-CN" sz="2600" spc="-10" dirty="0"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12700" marR="5080">
              <a:lnSpc>
                <a:spcPct val="100000"/>
              </a:lnSpc>
              <a:spcBef>
                <a:spcPts val="2400"/>
              </a:spcBef>
            </a:pPr>
            <a:r>
              <a:rPr lang="en-US" altLang="zh-CN" sz="2600" spc="-1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- </a:t>
            </a:r>
            <a:r>
              <a:rPr lang="zh-CN" altLang="en-US" sz="2600" spc="-1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根據食記作者 </a:t>
            </a:r>
            <a:r>
              <a:rPr lang="en-US" altLang="zh-CN" sz="2600" spc="-1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profile </a:t>
            </a:r>
            <a:r>
              <a:rPr lang="zh-CN" altLang="en-US" sz="2600" spc="-1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將食記作者分群，以供協同過濾 </a:t>
            </a:r>
            <a:r>
              <a:rPr lang="en-US" altLang="zh-CN" sz="2600" spc="-1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( ALS ) </a:t>
            </a:r>
            <a:r>
              <a:rPr lang="zh-CN" altLang="en-US" sz="2600" spc="-1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演算法使用</a:t>
            </a:r>
            <a:endParaRPr sz="2600" dirty="0"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pic>
        <p:nvPicPr>
          <p:cNvPr id="1030" name="Picture 6" descr="ãclustering å¾çãçåçæå°çµæ">
            <a:extLst>
              <a:ext uri="{FF2B5EF4-FFF2-40B4-BE49-F238E27FC236}">
                <a16:creationId xmlns:a16="http://schemas.microsoft.com/office/drawing/2014/main" id="{8481719A-E025-4CBC-9E87-727C08B67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845" y="1968818"/>
            <a:ext cx="5915025" cy="327184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83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009" y="6288435"/>
            <a:ext cx="12192000" cy="571372"/>
            <a:chOff x="1524000" y="6270002"/>
            <a:chExt cx="9144000" cy="571372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0002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7633849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報告人：蔡信一</a:t>
            </a:r>
          </a:p>
        </p:txBody>
      </p:sp>
      <p:sp>
        <p:nvSpPr>
          <p:cNvPr id="13" name="矩形 12"/>
          <p:cNvSpPr/>
          <p:nvPr/>
        </p:nvSpPr>
        <p:spPr>
          <a:xfrm>
            <a:off x="487017" y="286110"/>
            <a:ext cx="9313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spc="72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r>
              <a:rPr lang="zh-TW" altLang="en-US" sz="4000" spc="-128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</a:t>
            </a:r>
            <a:r>
              <a:rPr lang="zh-TW" altLang="en-US" sz="4000" spc="-28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4000" spc="-10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en-US" altLang="zh-TW" sz="4000" spc="-29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4000" spc="72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Means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object 32">
            <a:extLst>
              <a:ext uri="{FF2B5EF4-FFF2-40B4-BE49-F238E27FC236}">
                <a16:creationId xmlns:a16="http://schemas.microsoft.com/office/drawing/2014/main" id="{B84EE0C0-BA3F-43CD-B91B-2B0055BCBD3B}"/>
              </a:ext>
            </a:extLst>
          </p:cNvPr>
          <p:cNvSpPr txBox="1">
            <a:spLocks/>
          </p:cNvSpPr>
          <p:nvPr/>
        </p:nvSpPr>
        <p:spPr>
          <a:xfrm>
            <a:off x="319565" y="-42730"/>
            <a:ext cx="3088234" cy="382156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TW" sz="2400" spc="1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</a:t>
            </a:r>
            <a:r>
              <a:rPr lang="en-US" altLang="zh-TW" sz="2400" spc="1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Clustering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8412D906-AF5B-43B5-AB66-0790AEF01A78}"/>
              </a:ext>
            </a:extLst>
          </p:cNvPr>
          <p:cNvSpPr txBox="1"/>
          <p:nvPr/>
        </p:nvSpPr>
        <p:spPr>
          <a:xfrm>
            <a:off x="5520577" y="3519871"/>
            <a:ext cx="6378321" cy="25975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050" marR="356870" indent="-514350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  <a:tabLst>
                <a:tab pos="391160" algn="l"/>
              </a:tabLst>
            </a:pPr>
            <a:r>
              <a:rPr sz="2800" spc="-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給定</a:t>
            </a:r>
            <a:r>
              <a:rPr lang="en-US" altLang="zh-TW" sz="28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 </a:t>
            </a:r>
            <a:r>
              <a:rPr sz="2800" spc="-7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K</a:t>
            </a:r>
            <a:r>
              <a:rPr sz="2800" spc="5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 </a:t>
            </a:r>
            <a:r>
              <a:rPr sz="28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值，先隨機挑出</a:t>
            </a:r>
            <a:r>
              <a:rPr sz="2800" spc="8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 </a:t>
            </a:r>
            <a:r>
              <a:rPr sz="2800" spc="-7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K</a:t>
            </a:r>
            <a:r>
              <a:rPr sz="2800" spc="4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 </a:t>
            </a:r>
            <a:r>
              <a:rPr sz="2800" spc="-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個點，當</a:t>
            </a:r>
            <a:r>
              <a:rPr lang="zh-CN" altLang="en-US" sz="28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做</a:t>
            </a:r>
            <a:r>
              <a:rPr sz="2800" spc="-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每一群的中心點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527050" marR="5080" indent="-514350">
              <a:lnSpc>
                <a:spcPct val="100000"/>
              </a:lnSpc>
              <a:buFont typeface="+mj-lt"/>
              <a:buAutoNum type="arabicPeriod"/>
              <a:tabLst>
                <a:tab pos="391160" algn="l"/>
              </a:tabLst>
            </a:pPr>
            <a:r>
              <a:rPr sz="2800" spc="-1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計算剩下每個點跟每個群中心</a:t>
            </a:r>
            <a:r>
              <a:rPr sz="2800" spc="-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點的距離，找到最近的中心分成同一群</a:t>
            </a:r>
            <a:endParaRPr lang="en-US" altLang="zh-TW" sz="2800" spc="-5" dirty="0"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527050" marR="5080" indent="-514350">
              <a:lnSpc>
                <a:spcPct val="100000"/>
              </a:lnSpc>
              <a:buFont typeface="+mj-lt"/>
              <a:buAutoNum type="arabicPeriod"/>
              <a:tabLst>
                <a:tab pos="391160" algn="l"/>
              </a:tabLst>
            </a:pPr>
            <a:r>
              <a:rPr sz="2800" spc="-1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重新計算每個群的中心點</a:t>
            </a:r>
            <a:endParaRPr sz="29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527050" indent="-514350">
              <a:lnSpc>
                <a:spcPct val="100000"/>
              </a:lnSpc>
              <a:buFont typeface="+mj-lt"/>
              <a:buAutoNum type="arabicPeriod"/>
              <a:tabLst>
                <a:tab pos="391160" algn="l"/>
              </a:tabLst>
            </a:pPr>
            <a:r>
              <a:rPr sz="28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重複</a:t>
            </a:r>
            <a:r>
              <a:rPr sz="2800" spc="7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 </a:t>
            </a:r>
            <a:r>
              <a:rPr sz="2800" spc="6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2</a:t>
            </a:r>
            <a:r>
              <a:rPr sz="2800" spc="7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 </a:t>
            </a:r>
            <a:r>
              <a:rPr sz="28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跟</a:t>
            </a:r>
            <a:r>
              <a:rPr sz="2800" spc="6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 </a:t>
            </a:r>
            <a:r>
              <a:rPr sz="2800" spc="6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3</a:t>
            </a:r>
            <a:r>
              <a:rPr sz="2800" spc="7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 </a:t>
            </a:r>
            <a:r>
              <a:rPr sz="2800" spc="-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直到收斂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15" name="object 36">
            <a:extLst>
              <a:ext uri="{FF2B5EF4-FFF2-40B4-BE49-F238E27FC236}">
                <a16:creationId xmlns:a16="http://schemas.microsoft.com/office/drawing/2014/main" id="{2EF61566-725F-4A49-95F6-2DDC6F8DCC84}"/>
              </a:ext>
            </a:extLst>
          </p:cNvPr>
          <p:cNvSpPr txBox="1"/>
          <p:nvPr/>
        </p:nvSpPr>
        <p:spPr>
          <a:xfrm>
            <a:off x="444706" y="969885"/>
            <a:ext cx="11290852" cy="534121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3655">
              <a:spcBef>
                <a:spcPts val="610"/>
              </a:spcBef>
            </a:pPr>
            <a:r>
              <a:rPr sz="2800" spc="-6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K</a:t>
            </a:r>
            <a:r>
              <a:rPr sz="2800" spc="19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-</a:t>
            </a:r>
            <a:r>
              <a:rPr sz="2800" spc="36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M</a:t>
            </a:r>
            <a:r>
              <a:rPr sz="2800" spc="-2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eans</a:t>
            </a:r>
            <a:r>
              <a:rPr lang="en-US" altLang="zh-TW" sz="2800" spc="-2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 </a:t>
            </a:r>
            <a:r>
              <a:rPr lang="zh-CN" altLang="en-US" sz="2800" spc="-2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為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非監督式學習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(Unsupervised learning) 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分群演算法</a:t>
            </a:r>
            <a:endParaRPr sz="2400" dirty="0">
              <a:latin typeface="Noto Sans CJK JP Regular"/>
              <a:cs typeface="Noto Sans CJK JP Regular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5D1F9FCB-67CA-4AEA-8B2B-32E9B610C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7" y="1695635"/>
            <a:ext cx="4715298" cy="4243679"/>
          </a:xfrm>
          <a:prstGeom prst="rect">
            <a:avLst/>
          </a:prstGeom>
        </p:spPr>
      </p:pic>
      <p:pic>
        <p:nvPicPr>
          <p:cNvPr id="17" name="Picture 2" descr="ãkmeans formulaãçåçæå°çµæ">
            <a:extLst>
              <a:ext uri="{FF2B5EF4-FFF2-40B4-BE49-F238E27FC236}">
                <a16:creationId xmlns:a16="http://schemas.microsoft.com/office/drawing/2014/main" id="{D5D0603D-AD4B-47A9-8795-8D9D32369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577" y="1695635"/>
            <a:ext cx="6257293" cy="163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12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009" y="6288435"/>
            <a:ext cx="12192000" cy="571372"/>
            <a:chOff x="1524000" y="6270002"/>
            <a:chExt cx="9144000" cy="571372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0002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7633849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報告人：蔡信一</a:t>
            </a:r>
          </a:p>
        </p:txBody>
      </p:sp>
      <p:sp>
        <p:nvSpPr>
          <p:cNvPr id="13" name="矩形 12"/>
          <p:cNvSpPr/>
          <p:nvPr/>
        </p:nvSpPr>
        <p:spPr>
          <a:xfrm>
            <a:off x="487017" y="286110"/>
            <a:ext cx="9313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spc="72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r>
              <a:rPr lang="zh-TW" altLang="en-US" sz="4000" spc="-128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</a:t>
            </a:r>
            <a:r>
              <a:rPr lang="zh-TW" altLang="en-US" sz="4000" spc="-28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4000" spc="-10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en-US" altLang="zh-TW" sz="4000" spc="-29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4000" spc="72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Means</a:t>
            </a:r>
            <a:r>
              <a:rPr lang="en-US" altLang="zh-CN" sz="4000" spc="72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++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object 32">
            <a:extLst>
              <a:ext uri="{FF2B5EF4-FFF2-40B4-BE49-F238E27FC236}">
                <a16:creationId xmlns:a16="http://schemas.microsoft.com/office/drawing/2014/main" id="{B84EE0C0-BA3F-43CD-B91B-2B0055BCBD3B}"/>
              </a:ext>
            </a:extLst>
          </p:cNvPr>
          <p:cNvSpPr txBox="1">
            <a:spLocks/>
          </p:cNvSpPr>
          <p:nvPr/>
        </p:nvSpPr>
        <p:spPr>
          <a:xfrm>
            <a:off x="266297" y="-42730"/>
            <a:ext cx="3088234" cy="382156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TW" sz="2400" spc="10" dirty="0">
                <a:latin typeface="Noto Sans CJK JP Regular"/>
                <a:ea typeface="微軟正黑體" panose="020B0604030504040204" pitchFamily="34" charset="-120"/>
                <a:cs typeface="Noto Sans CJK JP Regular"/>
              </a:rPr>
              <a:t>    </a:t>
            </a:r>
            <a:r>
              <a:rPr lang="en-US" altLang="zh-TW" sz="2400" spc="1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Clustering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pic>
        <p:nvPicPr>
          <p:cNvPr id="19" name="Picture 2" descr="ãkmeans++ãçåçæå°çµæ">
            <a:extLst>
              <a:ext uri="{FF2B5EF4-FFF2-40B4-BE49-F238E27FC236}">
                <a16:creationId xmlns:a16="http://schemas.microsoft.com/office/drawing/2014/main" id="{42CECAA5-97F2-46F0-9AEF-51B402A34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29" y="1317609"/>
            <a:ext cx="5681872" cy="47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7">
            <a:extLst>
              <a:ext uri="{FF2B5EF4-FFF2-40B4-BE49-F238E27FC236}">
                <a16:creationId xmlns:a16="http://schemas.microsoft.com/office/drawing/2014/main" id="{11949CC0-CC84-421E-9583-6E0FBF46DCE6}"/>
              </a:ext>
            </a:extLst>
          </p:cNvPr>
          <p:cNvSpPr txBox="1"/>
          <p:nvPr/>
        </p:nvSpPr>
        <p:spPr>
          <a:xfrm>
            <a:off x="6346312" y="1802358"/>
            <a:ext cx="5514256" cy="3890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計算每一個點到已設定的群集中心的最短距離，以最短距離的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次方做為機率大小，決定下一個群集中心。距離越遠，機率越大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優點是群集中心比較分散，不容易擠在一起</a:t>
            </a:r>
            <a:endParaRPr lang="zh-TW" altLang="en-US" sz="29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sz="28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改</a:t>
            </a:r>
            <a:r>
              <a:rPr lang="zh-TW" altLang="en-US" sz="2800" spc="-1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善 </a:t>
            </a:r>
            <a:r>
              <a:rPr lang="en-US" altLang="zh-TW" sz="2800" spc="1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K-means </a:t>
            </a:r>
            <a:r>
              <a:rPr lang="zh-TW" altLang="en-US" sz="28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初始隨機選</a:t>
            </a:r>
            <a:r>
              <a:rPr lang="en-US" altLang="zh-TW" sz="2800" spc="-7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K</a:t>
            </a:r>
            <a:r>
              <a:rPr lang="zh-TW" altLang="en-US" sz="28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點，有機會遇到 </a:t>
            </a:r>
            <a:r>
              <a:rPr lang="en-US" altLang="zh-TW" sz="28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noise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的</a:t>
            </a:r>
            <a:r>
              <a:rPr lang="zh-TW" altLang="en-US" sz="28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缺點</a:t>
            </a:r>
            <a:endParaRPr lang="en-US" altLang="zh-TW" sz="2800" spc="-5" dirty="0"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367665" indent="-354965">
              <a:lnSpc>
                <a:spcPct val="100000"/>
              </a:lnSpc>
              <a:buAutoNum type="arabicPeriod"/>
              <a:tabLst>
                <a:tab pos="391160" algn="l"/>
              </a:tabLst>
            </a:pPr>
            <a:endParaRPr sz="2800" dirty="0">
              <a:latin typeface="Noto Sans CJK JP Regular"/>
              <a:cs typeface="Noto Sans CJK JP Regular"/>
            </a:endParaRPr>
          </a:p>
        </p:txBody>
      </p:sp>
      <p:sp>
        <p:nvSpPr>
          <p:cNvPr id="21" name="object 36">
            <a:extLst>
              <a:ext uri="{FF2B5EF4-FFF2-40B4-BE49-F238E27FC236}">
                <a16:creationId xmlns:a16="http://schemas.microsoft.com/office/drawing/2014/main" id="{432FC312-B69F-49AB-BF8D-8416F32CCFEC}"/>
              </a:ext>
            </a:extLst>
          </p:cNvPr>
          <p:cNvSpPr txBox="1"/>
          <p:nvPr/>
        </p:nvSpPr>
        <p:spPr>
          <a:xfrm>
            <a:off x="6346311" y="1210646"/>
            <a:ext cx="5431560" cy="534121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3655">
              <a:spcBef>
                <a:spcPts val="610"/>
              </a:spcBef>
            </a:pPr>
            <a:r>
              <a:rPr sz="2800" spc="-6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K</a:t>
            </a:r>
            <a:r>
              <a:rPr sz="2800" spc="19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-</a:t>
            </a:r>
            <a:r>
              <a:rPr sz="2800" spc="36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M</a:t>
            </a:r>
            <a:r>
              <a:rPr sz="2800" spc="-2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eans</a:t>
            </a:r>
            <a:r>
              <a:rPr lang="en-US" altLang="zh-TW" sz="2800" spc="-2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++</a:t>
            </a:r>
            <a:endParaRPr sz="2400" dirty="0"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3962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009" y="6288435"/>
            <a:ext cx="12192000" cy="571372"/>
            <a:chOff x="1524000" y="6270002"/>
            <a:chExt cx="9144000" cy="571372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0002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7633849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報告人：蔡信一</a:t>
            </a:r>
          </a:p>
        </p:txBody>
      </p:sp>
      <p:sp>
        <p:nvSpPr>
          <p:cNvPr id="13" name="矩形 12"/>
          <p:cNvSpPr/>
          <p:nvPr/>
        </p:nvSpPr>
        <p:spPr>
          <a:xfrm>
            <a:off x="487017" y="286110"/>
            <a:ext cx="9313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spc="72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 量</a:t>
            </a:r>
          </a:p>
        </p:txBody>
      </p:sp>
      <p:sp>
        <p:nvSpPr>
          <p:cNvPr id="18" name="object 32">
            <a:extLst>
              <a:ext uri="{FF2B5EF4-FFF2-40B4-BE49-F238E27FC236}">
                <a16:creationId xmlns:a16="http://schemas.microsoft.com/office/drawing/2014/main" id="{B84EE0C0-BA3F-43CD-B91B-2B0055BCBD3B}"/>
              </a:ext>
            </a:extLst>
          </p:cNvPr>
          <p:cNvSpPr txBox="1">
            <a:spLocks/>
          </p:cNvSpPr>
          <p:nvPr/>
        </p:nvSpPr>
        <p:spPr>
          <a:xfrm>
            <a:off x="487017" y="0"/>
            <a:ext cx="4824816" cy="382156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TW" sz="2400" spc="3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Measurements </a:t>
            </a:r>
            <a:r>
              <a:rPr lang="en-US" altLang="zh-TW" sz="2400" spc="1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for</a:t>
            </a:r>
            <a:r>
              <a:rPr lang="en-US" altLang="zh-TW" sz="2400" spc="4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Clus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tering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7CB0013E-AB4C-4766-9BEA-4F11BCBCE194}"/>
              </a:ext>
            </a:extLst>
          </p:cNvPr>
          <p:cNvSpPr txBox="1"/>
          <p:nvPr/>
        </p:nvSpPr>
        <p:spPr>
          <a:xfrm>
            <a:off x="487017" y="5359038"/>
            <a:ext cx="4369068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800" spc="71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如</a:t>
            </a:r>
            <a:r>
              <a:rPr lang="zh-CN" altLang="en-US" sz="2800" spc="71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何決定較好的</a:t>
            </a:r>
            <a:endParaRPr lang="en-US" altLang="zh-CN" sz="2800" spc="715" dirty="0"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800" spc="71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分群</a:t>
            </a:r>
            <a:r>
              <a:rPr lang="zh-CN" altLang="en-US" sz="2800" spc="71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數目</a:t>
            </a:r>
            <a:r>
              <a:rPr sz="2800" spc="45" dirty="0">
                <a:latin typeface="Noto Sans CJK JP Regular"/>
                <a:cs typeface="Noto Sans CJK JP Regular"/>
              </a:rPr>
              <a:t>?</a:t>
            </a:r>
            <a:endParaRPr sz="2800" dirty="0">
              <a:latin typeface="Noto Sans CJK JP Regular"/>
              <a:cs typeface="Noto Sans CJK JP Regular"/>
            </a:endParaRPr>
          </a:p>
        </p:txBody>
      </p:sp>
      <p:pic>
        <p:nvPicPr>
          <p:cNvPr id="17" name="Picture 2" descr="ãquestion manãçåçæå°çµæ">
            <a:extLst>
              <a:ext uri="{FF2B5EF4-FFF2-40B4-BE49-F238E27FC236}">
                <a16:creationId xmlns:a16="http://schemas.microsoft.com/office/drawing/2014/main" id="{84440C56-C1EE-4677-AD1B-73DA1258C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7" y="1230070"/>
            <a:ext cx="4262540" cy="401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ãAverage silhouette Methodãçåçæå°çµæ">
            <a:extLst>
              <a:ext uri="{FF2B5EF4-FFF2-40B4-BE49-F238E27FC236}">
                <a16:creationId xmlns:a16="http://schemas.microsoft.com/office/drawing/2014/main" id="{26F7DEB8-5392-4CE1-92C6-729CC0130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648" y="1553970"/>
            <a:ext cx="5819825" cy="8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ãAverage silhouette Methodãçåçæå°çµæ">
            <a:extLst>
              <a:ext uri="{FF2B5EF4-FFF2-40B4-BE49-F238E27FC236}">
                <a16:creationId xmlns:a16="http://schemas.microsoft.com/office/drawing/2014/main" id="{5DDB92D5-80AA-421A-BC3D-D38847CF8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372" y="2451690"/>
            <a:ext cx="5819101" cy="117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6632B0F-D1A9-44F1-92F6-8372703E3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647" y="4331343"/>
            <a:ext cx="5819825" cy="1749861"/>
          </a:xfrm>
          <a:prstGeom prst="rect">
            <a:avLst/>
          </a:prstGeom>
        </p:spPr>
      </p:pic>
      <p:sp>
        <p:nvSpPr>
          <p:cNvPr id="31" name="object 40">
            <a:extLst>
              <a:ext uri="{FF2B5EF4-FFF2-40B4-BE49-F238E27FC236}">
                <a16:creationId xmlns:a16="http://schemas.microsoft.com/office/drawing/2014/main" id="{1BEB8523-2811-412C-9F05-B5086AE470F1}"/>
              </a:ext>
            </a:extLst>
          </p:cNvPr>
          <p:cNvSpPr txBox="1"/>
          <p:nvPr/>
        </p:nvSpPr>
        <p:spPr>
          <a:xfrm>
            <a:off x="5195412" y="1117572"/>
            <a:ext cx="5990452" cy="624465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r>
              <a:rPr sz="2400" spc="-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平均側影法</a:t>
            </a:r>
            <a:r>
              <a:rPr lang="en-US" altLang="zh-TW"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 </a:t>
            </a: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(</a:t>
            </a:r>
            <a:r>
              <a:rPr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Average </a:t>
            </a:r>
            <a:r>
              <a:rPr spc="-1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silhouette</a:t>
            </a:r>
            <a:r>
              <a:rPr spc="6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 </a:t>
            </a:r>
            <a:r>
              <a:rPr spc="7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Method</a:t>
            </a:r>
            <a:r>
              <a:rPr lang="en-US" altLang="zh-TW" spc="7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)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endParaRPr lang="en-US" altLang="zh-TW" spc="7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endParaRPr lang="en-US" altLang="zh-TW" sz="2000" spc="7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endParaRPr lang="en-US" altLang="zh-TW" sz="2000" spc="7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endParaRPr lang="en-US" altLang="zh-TW" sz="2000" spc="7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endParaRPr lang="en-US" altLang="zh-TW" sz="2000" spc="7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endParaRPr lang="en-US" altLang="zh-TW" sz="2000" spc="7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endParaRPr lang="en-US" altLang="zh-TW" sz="2000" spc="7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endParaRPr lang="en-US" altLang="zh-TW" sz="1050" spc="7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469900" indent="-457200">
              <a:spcBef>
                <a:spcPts val="95"/>
              </a:spcBef>
              <a:buFont typeface="Wingdings" panose="05000000000000000000" pitchFamily="2" charset="2"/>
              <a:buChar char="l"/>
            </a:pPr>
            <a:r>
              <a:rPr lang="en-US" altLang="zh-TW" sz="2400" spc="-30" dirty="0">
                <a:latin typeface="Noto Sans CJK JP Regular"/>
                <a:ea typeface="微軟正黑體" panose="020B0604030504040204" pitchFamily="34" charset="-120"/>
                <a:cs typeface="Noto Sans CJK JP Regular"/>
              </a:rPr>
              <a:t>Within Set Sum of Squared Errors </a:t>
            </a:r>
            <a:r>
              <a:rPr lang="en-US" altLang="zh-TW" sz="2000" spc="-30" dirty="0">
                <a:latin typeface="Noto Sans CJK JP Regular"/>
                <a:ea typeface="微軟正黑體" panose="020B0604030504040204" pitchFamily="34" charset="-120"/>
                <a:cs typeface="Noto Sans CJK JP Regular"/>
              </a:rPr>
              <a:t>(WSSSE)</a:t>
            </a:r>
            <a:endParaRPr lang="en-US" altLang="zh-TW" sz="2000" dirty="0">
              <a:latin typeface="Noto Sans CJK JP Regular"/>
              <a:ea typeface="微軟正黑體" panose="020B0604030504040204" pitchFamily="34" charset="-120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endParaRPr lang="en-US" altLang="zh-TW" sz="2000" spc="7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endParaRPr lang="en-US" altLang="zh-TW" sz="2000" spc="7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endParaRPr lang="en-US" altLang="zh-TW" sz="2000" spc="7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endParaRPr lang="en-US" altLang="zh-TW" sz="2000" spc="7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endParaRPr lang="en-US" altLang="zh-TW" sz="2000" spc="7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endParaRPr lang="en-US" altLang="zh-TW" sz="2000" spc="7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endParaRPr lang="en-US" altLang="zh-TW" sz="2000" spc="7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endParaRPr lang="en-US" altLang="zh-TW" sz="2000" spc="7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4239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009" y="6288435"/>
            <a:ext cx="12192000" cy="571372"/>
            <a:chOff x="1524000" y="6270002"/>
            <a:chExt cx="9144000" cy="571372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0002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7633849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報告人：蔡信一</a:t>
            </a:r>
          </a:p>
        </p:txBody>
      </p:sp>
      <p:sp>
        <p:nvSpPr>
          <p:cNvPr id="13" name="矩形 12"/>
          <p:cNvSpPr/>
          <p:nvPr/>
        </p:nvSpPr>
        <p:spPr>
          <a:xfrm>
            <a:off x="487017" y="286110"/>
            <a:ext cx="9313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spc="72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 量</a:t>
            </a:r>
          </a:p>
        </p:txBody>
      </p:sp>
      <p:sp>
        <p:nvSpPr>
          <p:cNvPr id="18" name="object 32">
            <a:extLst>
              <a:ext uri="{FF2B5EF4-FFF2-40B4-BE49-F238E27FC236}">
                <a16:creationId xmlns:a16="http://schemas.microsoft.com/office/drawing/2014/main" id="{B84EE0C0-BA3F-43CD-B91B-2B0055BCBD3B}"/>
              </a:ext>
            </a:extLst>
          </p:cNvPr>
          <p:cNvSpPr txBox="1">
            <a:spLocks/>
          </p:cNvSpPr>
          <p:nvPr/>
        </p:nvSpPr>
        <p:spPr>
          <a:xfrm>
            <a:off x="577020" y="-18172"/>
            <a:ext cx="4884441" cy="382156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TW" sz="2400" spc="3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Measurements </a:t>
            </a:r>
            <a:r>
              <a:rPr lang="en-US" altLang="zh-TW" sz="2400" spc="1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for</a:t>
            </a:r>
            <a:r>
              <a:rPr lang="en-US" altLang="zh-TW" sz="2400" spc="4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Clus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tering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681E6ED4-2143-49AA-AD9D-854BCE6A5240}"/>
              </a:ext>
            </a:extLst>
          </p:cNvPr>
          <p:cNvSpPr/>
          <p:nvPr/>
        </p:nvSpPr>
        <p:spPr>
          <a:xfrm>
            <a:off x="5056019" y="4645598"/>
            <a:ext cx="2870993" cy="171379"/>
          </a:xfrm>
          <a:custGeom>
            <a:avLst/>
            <a:gdLst/>
            <a:ahLst/>
            <a:cxnLst/>
            <a:rect l="l" t="t" r="r" b="b"/>
            <a:pathLst>
              <a:path w="3360420" h="271779">
                <a:moveTo>
                  <a:pt x="135636" y="0"/>
                </a:moveTo>
                <a:lnTo>
                  <a:pt x="0" y="135635"/>
                </a:lnTo>
                <a:lnTo>
                  <a:pt x="135636" y="271271"/>
                </a:lnTo>
                <a:lnTo>
                  <a:pt x="135636" y="203453"/>
                </a:lnTo>
                <a:lnTo>
                  <a:pt x="3292602" y="203453"/>
                </a:lnTo>
                <a:lnTo>
                  <a:pt x="3360420" y="135635"/>
                </a:lnTo>
                <a:lnTo>
                  <a:pt x="3292602" y="67817"/>
                </a:lnTo>
                <a:lnTo>
                  <a:pt x="135636" y="67817"/>
                </a:lnTo>
                <a:lnTo>
                  <a:pt x="135636" y="0"/>
                </a:lnTo>
                <a:close/>
              </a:path>
              <a:path w="3360420" h="271779">
                <a:moveTo>
                  <a:pt x="3292602" y="203453"/>
                </a:moveTo>
                <a:lnTo>
                  <a:pt x="3224783" y="203453"/>
                </a:lnTo>
                <a:lnTo>
                  <a:pt x="3224783" y="271271"/>
                </a:lnTo>
                <a:lnTo>
                  <a:pt x="3292602" y="203453"/>
                </a:lnTo>
                <a:close/>
              </a:path>
              <a:path w="3360420" h="271779">
                <a:moveTo>
                  <a:pt x="3224783" y="0"/>
                </a:moveTo>
                <a:lnTo>
                  <a:pt x="3224783" y="67817"/>
                </a:lnTo>
                <a:lnTo>
                  <a:pt x="3292602" y="67817"/>
                </a:lnTo>
                <a:lnTo>
                  <a:pt x="3224783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dirty="0">
              <a:latin typeface="微軟正黑體" panose="020B0604030504040204" pitchFamily="34" charset="-120"/>
            </a:endParaRPr>
          </a:p>
        </p:txBody>
      </p:sp>
      <p:sp>
        <p:nvSpPr>
          <p:cNvPr id="21" name="object 40">
            <a:extLst>
              <a:ext uri="{FF2B5EF4-FFF2-40B4-BE49-F238E27FC236}">
                <a16:creationId xmlns:a16="http://schemas.microsoft.com/office/drawing/2014/main" id="{B867D36A-DDBC-4554-B181-BAD3EF70B315}"/>
              </a:ext>
            </a:extLst>
          </p:cNvPr>
          <p:cNvSpPr txBox="1"/>
          <p:nvPr/>
        </p:nvSpPr>
        <p:spPr>
          <a:xfrm>
            <a:off x="617626" y="991341"/>
            <a:ext cx="5046574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平均側影法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Average </a:t>
            </a:r>
            <a:r>
              <a:rPr sz="2000" spc="-15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silhouette</a:t>
            </a:r>
            <a:r>
              <a:rPr sz="2000" spc="6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 </a:t>
            </a:r>
            <a:r>
              <a:rPr sz="2000" spc="7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Method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pic>
        <p:nvPicPr>
          <p:cNvPr id="32" name="Picture 2" descr="ãAverage silhouette Methodãçåçæå°çµæ">
            <a:extLst>
              <a:ext uri="{FF2B5EF4-FFF2-40B4-BE49-F238E27FC236}">
                <a16:creationId xmlns:a16="http://schemas.microsoft.com/office/drawing/2014/main" id="{645E904C-48F5-48B0-9273-04CA6BF15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6" y="1756175"/>
            <a:ext cx="4270247" cy="97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842A72AD-2C74-49FF-ABA1-D8051E41248C}"/>
              </a:ext>
            </a:extLst>
          </p:cNvPr>
          <p:cNvGrpSpPr/>
          <p:nvPr/>
        </p:nvGrpSpPr>
        <p:grpSpPr>
          <a:xfrm>
            <a:off x="7975471" y="3733615"/>
            <a:ext cx="3219279" cy="2039916"/>
            <a:chOff x="8450026" y="4900475"/>
            <a:chExt cx="4114529" cy="3557726"/>
          </a:xfrm>
        </p:grpSpPr>
        <p:pic>
          <p:nvPicPr>
            <p:cNvPr id="41" name="Picture 12" descr="ãrestaurant iconãçåçæå°çµæ">
              <a:extLst>
                <a:ext uri="{FF2B5EF4-FFF2-40B4-BE49-F238E27FC236}">
                  <a16:creationId xmlns:a16="http://schemas.microsoft.com/office/drawing/2014/main" id="{7F540E0C-90B1-4D9D-B8E0-4B5A94838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4255" y="5249719"/>
              <a:ext cx="919544" cy="919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ãrestaurant iconãçåçæå°çµæ">
              <a:extLst>
                <a:ext uri="{FF2B5EF4-FFF2-40B4-BE49-F238E27FC236}">
                  <a16:creationId xmlns:a16="http://schemas.microsoft.com/office/drawing/2014/main" id="{E65890F7-72D1-4B23-B070-554E69781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7770" y="5837775"/>
              <a:ext cx="919544" cy="919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ãrestaurant iconãçåçæå°çµæ">
              <a:extLst>
                <a:ext uri="{FF2B5EF4-FFF2-40B4-BE49-F238E27FC236}">
                  <a16:creationId xmlns:a16="http://schemas.microsoft.com/office/drawing/2014/main" id="{3075C4CF-2E1B-445C-8729-C119F84F12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9083" y="7024305"/>
              <a:ext cx="919544" cy="919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ãrestaurant iconãçåçæå°çµæ">
              <a:extLst>
                <a:ext uri="{FF2B5EF4-FFF2-40B4-BE49-F238E27FC236}">
                  <a16:creationId xmlns:a16="http://schemas.microsoft.com/office/drawing/2014/main" id="{6C7D316B-E655-4A83-8634-CC931A31B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7770" y="7167301"/>
              <a:ext cx="919544" cy="919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ãrestaurant iconãçåçæå°çµæ">
              <a:extLst>
                <a:ext uri="{FF2B5EF4-FFF2-40B4-BE49-F238E27FC236}">
                  <a16:creationId xmlns:a16="http://schemas.microsoft.com/office/drawing/2014/main" id="{5BCD86EA-4622-41EC-B7F4-A958F8BFC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0527" y="6084949"/>
              <a:ext cx="919544" cy="919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B7C455E-1578-4B51-A3C4-BEBBF5C7A41C}"/>
                </a:ext>
              </a:extLst>
            </p:cNvPr>
            <p:cNvSpPr/>
            <p:nvPr/>
          </p:nvSpPr>
          <p:spPr>
            <a:xfrm>
              <a:off x="8450026" y="4900475"/>
              <a:ext cx="4114529" cy="355772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93045A74-F471-45E9-95E3-F407C01A72FF}"/>
              </a:ext>
            </a:extLst>
          </p:cNvPr>
          <p:cNvSpPr/>
          <p:nvPr/>
        </p:nvSpPr>
        <p:spPr>
          <a:xfrm>
            <a:off x="5594747" y="4880348"/>
            <a:ext cx="1793535" cy="415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spc="-5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特徵值相</a:t>
            </a:r>
            <a:r>
              <a:rPr lang="zh-CN" altLang="en-US" sz="2400" spc="-5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異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5CAC7C0-3CA3-4967-AD4A-08DEFCD93411}"/>
              </a:ext>
            </a:extLst>
          </p:cNvPr>
          <p:cNvSpPr/>
          <p:nvPr/>
        </p:nvSpPr>
        <p:spPr>
          <a:xfrm>
            <a:off x="2304959" y="4081574"/>
            <a:ext cx="1031592" cy="50732"/>
          </a:xfrm>
          <a:custGeom>
            <a:avLst/>
            <a:gdLst/>
            <a:ahLst/>
            <a:cxnLst/>
            <a:rect l="l" t="t" r="r" b="b"/>
            <a:pathLst>
              <a:path w="1059180" h="78104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70" y="51815"/>
                </a:lnTo>
                <a:lnTo>
                  <a:pt x="64770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1059180" h="78104">
                <a:moveTo>
                  <a:pt x="981202" y="0"/>
                </a:moveTo>
                <a:lnTo>
                  <a:pt x="981202" y="77724"/>
                </a:lnTo>
                <a:lnTo>
                  <a:pt x="1033018" y="51815"/>
                </a:lnTo>
                <a:lnTo>
                  <a:pt x="994156" y="51815"/>
                </a:lnTo>
                <a:lnTo>
                  <a:pt x="994156" y="25908"/>
                </a:lnTo>
                <a:lnTo>
                  <a:pt x="1033018" y="25908"/>
                </a:lnTo>
                <a:lnTo>
                  <a:pt x="981202" y="0"/>
                </a:lnTo>
                <a:close/>
              </a:path>
              <a:path w="1059180" h="78104">
                <a:moveTo>
                  <a:pt x="77724" y="25908"/>
                </a:moveTo>
                <a:lnTo>
                  <a:pt x="64770" y="25908"/>
                </a:lnTo>
                <a:lnTo>
                  <a:pt x="64770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1059180" h="78104">
                <a:moveTo>
                  <a:pt x="981202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981202" y="51815"/>
                </a:lnTo>
                <a:lnTo>
                  <a:pt x="981202" y="25908"/>
                </a:lnTo>
                <a:close/>
              </a:path>
              <a:path w="1059180" h="78104">
                <a:moveTo>
                  <a:pt x="1033018" y="25908"/>
                </a:moveTo>
                <a:lnTo>
                  <a:pt x="994156" y="25908"/>
                </a:lnTo>
                <a:lnTo>
                  <a:pt x="994156" y="51815"/>
                </a:lnTo>
                <a:lnTo>
                  <a:pt x="1033018" y="51815"/>
                </a:lnTo>
                <a:lnTo>
                  <a:pt x="1058926" y="38862"/>
                </a:lnTo>
                <a:lnTo>
                  <a:pt x="1033018" y="25908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微軟正黑體" panose="020B0604030504040204" pitchFamily="34" charset="-120"/>
            </a:endParaRPr>
          </a:p>
        </p:txBody>
      </p:sp>
      <p:pic>
        <p:nvPicPr>
          <p:cNvPr id="33" name="Picture 6" descr="ãrestaurant iconãçåçæå°çµæ">
            <a:extLst>
              <a:ext uri="{FF2B5EF4-FFF2-40B4-BE49-F238E27FC236}">
                <a16:creationId xmlns:a16="http://schemas.microsoft.com/office/drawing/2014/main" id="{0AA8EF8D-E842-463C-B0F7-EE7DD9D4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199" y="3864196"/>
            <a:ext cx="924851" cy="60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ãrestaurant iconãçåçæå°çµæ">
            <a:extLst>
              <a:ext uri="{FF2B5EF4-FFF2-40B4-BE49-F238E27FC236}">
                <a16:creationId xmlns:a16="http://schemas.microsoft.com/office/drawing/2014/main" id="{AC336A85-38AC-4CBA-8A69-004AA3FAC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458" y="3834214"/>
            <a:ext cx="924851" cy="60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ãrestaurant iconãçåçæå°çµæ">
            <a:extLst>
              <a:ext uri="{FF2B5EF4-FFF2-40B4-BE49-F238E27FC236}">
                <a16:creationId xmlns:a16="http://schemas.microsoft.com/office/drawing/2014/main" id="{7F541994-FCBE-4EEF-830F-FD1CCEE2E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94" y="4419280"/>
            <a:ext cx="924851" cy="60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ãrestaurant iconãçåçæå°çµæ">
            <a:extLst>
              <a:ext uri="{FF2B5EF4-FFF2-40B4-BE49-F238E27FC236}">
                <a16:creationId xmlns:a16="http://schemas.microsoft.com/office/drawing/2014/main" id="{F2C03A2D-ABF3-4993-9DCA-10AE63478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928" y="4747065"/>
            <a:ext cx="924851" cy="60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ãrestaurant iconãçåçæå°çµæ">
            <a:extLst>
              <a:ext uri="{FF2B5EF4-FFF2-40B4-BE49-F238E27FC236}">
                <a16:creationId xmlns:a16="http://schemas.microsoft.com/office/drawing/2014/main" id="{D4B03C49-8080-4D88-9079-561F5204E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59" y="4590756"/>
            <a:ext cx="924851" cy="60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ãrestaurant iconãçåçæå°çµæ">
            <a:extLst>
              <a:ext uri="{FF2B5EF4-FFF2-40B4-BE49-F238E27FC236}">
                <a16:creationId xmlns:a16="http://schemas.microsoft.com/office/drawing/2014/main" id="{376FFDAB-DEA2-4E21-9056-33FAA248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904" y="5173019"/>
            <a:ext cx="924851" cy="60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橢圓 38">
            <a:extLst>
              <a:ext uri="{FF2B5EF4-FFF2-40B4-BE49-F238E27FC236}">
                <a16:creationId xmlns:a16="http://schemas.microsoft.com/office/drawing/2014/main" id="{EA959E20-BF8E-45F6-A9FC-57144E90CC55}"/>
              </a:ext>
            </a:extLst>
          </p:cNvPr>
          <p:cNvSpPr/>
          <p:nvPr/>
        </p:nvSpPr>
        <p:spPr>
          <a:xfrm>
            <a:off x="639200" y="3567288"/>
            <a:ext cx="4331635" cy="2426222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D18B9915-FED3-42E4-836A-2BD4DE8E28A4}"/>
              </a:ext>
            </a:extLst>
          </p:cNvPr>
          <p:cNvSpPr/>
          <p:nvPr/>
        </p:nvSpPr>
        <p:spPr>
          <a:xfrm>
            <a:off x="2499490" y="5402921"/>
            <a:ext cx="1746819" cy="370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spc="-5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特徵值相似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語音泡泡: 圓角矩形 47">
            <a:extLst>
              <a:ext uri="{FF2B5EF4-FFF2-40B4-BE49-F238E27FC236}">
                <a16:creationId xmlns:a16="http://schemas.microsoft.com/office/drawing/2014/main" id="{F0ADBC24-7E0A-4E06-A473-2F7F216A5C88}"/>
              </a:ext>
            </a:extLst>
          </p:cNvPr>
          <p:cNvSpPr/>
          <p:nvPr/>
        </p:nvSpPr>
        <p:spPr>
          <a:xfrm>
            <a:off x="961958" y="2999472"/>
            <a:ext cx="2094948" cy="489022"/>
          </a:xfrm>
          <a:prstGeom prst="wedgeRoundRectCallout">
            <a:avLst>
              <a:gd name="adj1" fmla="val 36633"/>
              <a:gd name="adj2" fmla="val 1727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en-US" altLang="zh-CN" sz="3200" b="1" baseline="-25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 </a:t>
            </a:r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CN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群內距離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語音泡泡: 圓角矩形 48">
            <a:extLst>
              <a:ext uri="{FF2B5EF4-FFF2-40B4-BE49-F238E27FC236}">
                <a16:creationId xmlns:a16="http://schemas.microsoft.com/office/drawing/2014/main" id="{4DA3697A-844C-4150-9FC2-CCB6CE2D3A9A}"/>
              </a:ext>
            </a:extLst>
          </p:cNvPr>
          <p:cNvSpPr/>
          <p:nvPr/>
        </p:nvSpPr>
        <p:spPr>
          <a:xfrm>
            <a:off x="5338827" y="3795805"/>
            <a:ext cx="2211327" cy="521561"/>
          </a:xfrm>
          <a:prstGeom prst="wedgeRoundRectCallout">
            <a:avLst>
              <a:gd name="adj1" fmla="val 27619"/>
              <a:gd name="adj2" fmla="val 1194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en-US" altLang="zh-CN" sz="3200" b="1" baseline="-25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 </a:t>
            </a:r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CN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群間距離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9C06051A-4556-447F-B3A6-2A955F6B6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394" y="1074718"/>
            <a:ext cx="6733612" cy="2341837"/>
          </a:xfrm>
          <a:prstGeom prst="rect">
            <a:avLst/>
          </a:prstGeom>
        </p:spPr>
      </p:pic>
      <p:sp>
        <p:nvSpPr>
          <p:cNvPr id="51" name="橢圓 50">
            <a:extLst>
              <a:ext uri="{FF2B5EF4-FFF2-40B4-BE49-F238E27FC236}">
                <a16:creationId xmlns:a16="http://schemas.microsoft.com/office/drawing/2014/main" id="{1A5F6CA1-5DF4-4FD8-9FE8-32CE8B5845C5}"/>
              </a:ext>
            </a:extLst>
          </p:cNvPr>
          <p:cNvSpPr/>
          <p:nvPr/>
        </p:nvSpPr>
        <p:spPr>
          <a:xfrm>
            <a:off x="4903723" y="2954444"/>
            <a:ext cx="6316128" cy="5784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547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017" y="286110"/>
            <a:ext cx="112908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專案管理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Project Management 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918874-FC07-4094-835C-0B9A6D30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7" y="1109710"/>
            <a:ext cx="11290853" cy="559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4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009" y="6288435"/>
            <a:ext cx="12192000" cy="571372"/>
            <a:chOff x="1524000" y="6270002"/>
            <a:chExt cx="9144000" cy="571372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0002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7633849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報告人：蔡信一</a:t>
            </a:r>
          </a:p>
        </p:txBody>
      </p:sp>
      <p:sp>
        <p:nvSpPr>
          <p:cNvPr id="13" name="矩形 12"/>
          <p:cNvSpPr/>
          <p:nvPr/>
        </p:nvSpPr>
        <p:spPr>
          <a:xfrm>
            <a:off x="487017" y="286110"/>
            <a:ext cx="9313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spc="72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 量</a:t>
            </a:r>
          </a:p>
        </p:txBody>
      </p:sp>
      <p:sp>
        <p:nvSpPr>
          <p:cNvPr id="18" name="object 32">
            <a:extLst>
              <a:ext uri="{FF2B5EF4-FFF2-40B4-BE49-F238E27FC236}">
                <a16:creationId xmlns:a16="http://schemas.microsoft.com/office/drawing/2014/main" id="{B84EE0C0-BA3F-43CD-B91B-2B0055BCBD3B}"/>
              </a:ext>
            </a:extLst>
          </p:cNvPr>
          <p:cNvSpPr txBox="1">
            <a:spLocks/>
          </p:cNvSpPr>
          <p:nvPr/>
        </p:nvSpPr>
        <p:spPr>
          <a:xfrm>
            <a:off x="577021" y="-18172"/>
            <a:ext cx="4942630" cy="382156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TW" sz="2400" spc="3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Measurements </a:t>
            </a:r>
            <a:r>
              <a:rPr lang="en-US" altLang="zh-TW" sz="2400" spc="1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for</a:t>
            </a:r>
            <a:r>
              <a:rPr lang="en-US" altLang="zh-TW" sz="2400" spc="4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Clus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tering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2" name="object 3">
            <a:extLst>
              <a:ext uri="{FF2B5EF4-FFF2-40B4-BE49-F238E27FC236}">
                <a16:creationId xmlns:a16="http://schemas.microsoft.com/office/drawing/2014/main" id="{5A5CE9DE-539D-49DF-A94A-9A601229E887}"/>
              </a:ext>
            </a:extLst>
          </p:cNvPr>
          <p:cNvSpPr txBox="1"/>
          <p:nvPr/>
        </p:nvSpPr>
        <p:spPr>
          <a:xfrm>
            <a:off x="487017" y="993996"/>
            <a:ext cx="630870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-3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Within Set Sum of Squared Errors (WSSSE)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7BF32A33-0914-4739-B35C-C8555767D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7" y="1492552"/>
            <a:ext cx="5097037" cy="457844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5EAD1607-5C38-4DFE-AB88-527B35D2E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632" y="1492552"/>
            <a:ext cx="6060731" cy="4578444"/>
          </a:xfrm>
          <a:prstGeom prst="rect">
            <a:avLst/>
          </a:prstGeom>
        </p:spPr>
      </p:pic>
      <p:sp>
        <p:nvSpPr>
          <p:cNvPr id="55" name="橢圓 54">
            <a:extLst>
              <a:ext uri="{FF2B5EF4-FFF2-40B4-BE49-F238E27FC236}">
                <a16:creationId xmlns:a16="http://schemas.microsoft.com/office/drawing/2014/main" id="{68F752A8-88A2-4022-AA22-0999D61BC5FB}"/>
              </a:ext>
            </a:extLst>
          </p:cNvPr>
          <p:cNvSpPr/>
          <p:nvPr/>
        </p:nvSpPr>
        <p:spPr>
          <a:xfrm>
            <a:off x="5663952" y="3726691"/>
            <a:ext cx="2308195" cy="334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96426D63-77B5-4A23-AD47-8958908327EB}"/>
              </a:ext>
            </a:extLst>
          </p:cNvPr>
          <p:cNvCxnSpPr>
            <a:cxnSpLocks/>
          </p:cNvCxnSpPr>
          <p:nvPr/>
        </p:nvCxnSpPr>
        <p:spPr>
          <a:xfrm flipV="1">
            <a:off x="2791870" y="4314108"/>
            <a:ext cx="0" cy="12344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43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009" y="6288435"/>
            <a:ext cx="12192000" cy="571372"/>
            <a:chOff x="1524000" y="6270002"/>
            <a:chExt cx="9144000" cy="571372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0002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7633849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報告人：蔡信一</a:t>
            </a:r>
          </a:p>
        </p:txBody>
      </p:sp>
      <p:sp>
        <p:nvSpPr>
          <p:cNvPr id="13" name="矩形 12"/>
          <p:cNvSpPr/>
          <p:nvPr/>
        </p:nvSpPr>
        <p:spPr>
          <a:xfrm>
            <a:off x="487017" y="286110"/>
            <a:ext cx="9313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spc="-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 </a:t>
            </a:r>
            <a:r>
              <a:rPr lang="en-US" altLang="zh-CN" sz="4000" spc="-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(Recommender System)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0C0F9FF1-B842-46C8-A468-E2BD76E6AB16}"/>
              </a:ext>
            </a:extLst>
          </p:cNvPr>
          <p:cNvSpPr txBox="1"/>
          <p:nvPr/>
        </p:nvSpPr>
        <p:spPr>
          <a:xfrm>
            <a:off x="487017" y="1098447"/>
            <a:ext cx="11290853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400" spc="-3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協同過濾</a:t>
            </a:r>
            <a:r>
              <a:rPr lang="en-US" altLang="zh-CN" sz="2400" spc="-3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 ( Collaborative Filtering) </a:t>
            </a:r>
            <a:r>
              <a:rPr lang="zh-CN" altLang="en-US" sz="2400" spc="-3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為推薦系統主要使用方式，分為 </a:t>
            </a:r>
            <a:r>
              <a:rPr lang="en-US" altLang="zh-CN" sz="2400" spc="-3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User-based Filtering </a:t>
            </a:r>
            <a:r>
              <a:rPr lang="zh-CN" altLang="en-US" sz="2400" spc="-3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及 </a:t>
            </a:r>
            <a:r>
              <a:rPr lang="en-US" altLang="zh-CN" sz="2400" spc="-3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Item-based Filtering </a:t>
            </a:r>
            <a:r>
              <a:rPr lang="zh-CN" altLang="en-US" sz="2400" spc="-30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兩種做法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pic>
        <p:nvPicPr>
          <p:cNvPr id="20" name="Picture 2" descr="ãuser-based collaborative filteringãçåçæå°çµæ">
            <a:extLst>
              <a:ext uri="{FF2B5EF4-FFF2-40B4-BE49-F238E27FC236}">
                <a16:creationId xmlns:a16="http://schemas.microsoft.com/office/drawing/2014/main" id="{DE5E40D1-D4C8-4F85-9C26-5B286BA33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447" y="2105024"/>
            <a:ext cx="9610379" cy="290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F49F402-7117-4321-B70E-FA9A186ABF1D}"/>
              </a:ext>
            </a:extLst>
          </p:cNvPr>
          <p:cNvSpPr/>
          <p:nvPr/>
        </p:nvSpPr>
        <p:spPr>
          <a:xfrm>
            <a:off x="1471447" y="5031762"/>
            <a:ext cx="4467148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User-based:</a:t>
            </a:r>
          </a:p>
          <a:p>
            <a:r>
              <a:rPr lang="zh-CN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你可能會喜歡某個物品因為你朋友喜歡它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C2CD6F7-3A9C-44F9-987B-F97C459D13DD}"/>
              </a:ext>
            </a:extLst>
          </p:cNvPr>
          <p:cNvSpPr/>
          <p:nvPr/>
        </p:nvSpPr>
        <p:spPr>
          <a:xfrm>
            <a:off x="6614678" y="5023599"/>
            <a:ext cx="4467148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Item-based:</a:t>
            </a:r>
          </a:p>
          <a:p>
            <a:r>
              <a:rPr lang="zh-CN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你可能會喜歡某個物品因為你喜歡與它類似的物品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616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009" y="6288435"/>
            <a:ext cx="12192000" cy="571372"/>
            <a:chOff x="1524000" y="6270002"/>
            <a:chExt cx="9144000" cy="571372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0002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7633849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報告人：蔡信一</a:t>
            </a:r>
          </a:p>
        </p:txBody>
      </p:sp>
      <p:sp>
        <p:nvSpPr>
          <p:cNvPr id="13" name="矩形 12"/>
          <p:cNvSpPr/>
          <p:nvPr/>
        </p:nvSpPr>
        <p:spPr>
          <a:xfrm>
            <a:off x="487017" y="286110"/>
            <a:ext cx="9313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spc="-3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User-based Filtering – </a:t>
            </a:r>
            <a:r>
              <a:rPr lang="zh-CN" altLang="en-US" sz="3600" spc="-3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圖片推薦餐廳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330A7B33-FD1B-4ACF-9026-E29F8D4BB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4" y="1124544"/>
            <a:ext cx="2459585" cy="1877167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D73D88F-0599-4F17-8E9A-49B6F03089E7}"/>
              </a:ext>
            </a:extLst>
          </p:cNvPr>
          <p:cNvCxnSpPr>
            <a:cxnSpLocks/>
          </p:cNvCxnSpPr>
          <p:nvPr/>
        </p:nvCxnSpPr>
        <p:spPr>
          <a:xfrm>
            <a:off x="2840501" y="2289008"/>
            <a:ext cx="719844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31111CC-F2E3-4FAE-BDB3-E664959A1FBE}"/>
              </a:ext>
            </a:extLst>
          </p:cNvPr>
          <p:cNvSpPr/>
          <p:nvPr/>
        </p:nvSpPr>
        <p:spPr>
          <a:xfrm>
            <a:off x="470529" y="3058124"/>
            <a:ext cx="1777540" cy="481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選擇圖片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F5A448B-B271-4749-8E69-9383E78B0FC0}"/>
              </a:ext>
            </a:extLst>
          </p:cNvPr>
          <p:cNvSpPr/>
          <p:nvPr/>
        </p:nvSpPr>
        <p:spPr>
          <a:xfrm>
            <a:off x="3767710" y="3044629"/>
            <a:ext cx="2234296" cy="481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用戶喜好分析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94CDF4DB-59EB-4095-9A6A-2FFCA156D3A1}"/>
              </a:ext>
            </a:extLst>
          </p:cNvPr>
          <p:cNvGrpSpPr/>
          <p:nvPr/>
        </p:nvGrpSpPr>
        <p:grpSpPr>
          <a:xfrm>
            <a:off x="7070306" y="1075884"/>
            <a:ext cx="2156836" cy="1910814"/>
            <a:chOff x="8871708" y="1757052"/>
            <a:chExt cx="3144427" cy="2698341"/>
          </a:xfrm>
        </p:grpSpPr>
        <p:sp>
          <p:nvSpPr>
            <p:cNvPr id="31" name="立方體 30">
              <a:extLst>
                <a:ext uri="{FF2B5EF4-FFF2-40B4-BE49-F238E27FC236}">
                  <a16:creationId xmlns:a16="http://schemas.microsoft.com/office/drawing/2014/main" id="{A4DCECD3-7964-492D-BF90-55DCAFF71FF8}"/>
                </a:ext>
              </a:extLst>
            </p:cNvPr>
            <p:cNvSpPr/>
            <p:nvPr/>
          </p:nvSpPr>
          <p:spPr>
            <a:xfrm>
              <a:off x="8871708" y="1757052"/>
              <a:ext cx="3144427" cy="269834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366E3188-A2BE-49A6-8FCE-C3CC6F5F5895}"/>
                </a:ext>
              </a:extLst>
            </p:cNvPr>
            <p:cNvGrpSpPr/>
            <p:nvPr/>
          </p:nvGrpSpPr>
          <p:grpSpPr>
            <a:xfrm>
              <a:off x="9013900" y="2549230"/>
              <a:ext cx="2275638" cy="1811469"/>
              <a:chOff x="8758121" y="1646599"/>
              <a:chExt cx="4019096" cy="3420253"/>
            </a:xfrm>
          </p:grpSpPr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A63D63BC-183C-418D-A3EC-A9E88D8D5C6B}"/>
                  </a:ext>
                </a:extLst>
              </p:cNvPr>
              <p:cNvSpPr/>
              <p:nvPr/>
            </p:nvSpPr>
            <p:spPr>
              <a:xfrm>
                <a:off x="9146264" y="1646599"/>
                <a:ext cx="2846434" cy="1219200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5657DD8F-F0D2-4F2B-8822-D848E54C7DEA}"/>
                  </a:ext>
                </a:extLst>
              </p:cNvPr>
              <p:cNvSpPr/>
              <p:nvPr/>
            </p:nvSpPr>
            <p:spPr>
              <a:xfrm>
                <a:off x="10464801" y="2981505"/>
                <a:ext cx="2312416" cy="1028388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184455BA-472E-4C0E-95AA-98CA6E5205A0}"/>
                  </a:ext>
                </a:extLst>
              </p:cNvPr>
              <p:cNvSpPr/>
              <p:nvPr/>
            </p:nvSpPr>
            <p:spPr>
              <a:xfrm>
                <a:off x="9234297" y="4116141"/>
                <a:ext cx="2312416" cy="950711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C3F8E358-96C5-4886-8A0C-25618B80D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45174" y="1904550"/>
                <a:ext cx="661190" cy="601687"/>
              </a:xfrm>
              <a:prstGeom prst="rect">
                <a:avLst/>
              </a:prstGeom>
            </p:spPr>
          </p:pic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E9ED563E-016E-4E6C-8815-22013B11F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29254" y="1904550"/>
                <a:ext cx="661190" cy="601687"/>
              </a:xfrm>
              <a:prstGeom prst="rect">
                <a:avLst/>
              </a:prstGeom>
            </p:spPr>
          </p:pic>
          <p:pic>
            <p:nvPicPr>
              <p:cNvPr id="39" name="圖片 38">
                <a:extLst>
                  <a:ext uri="{FF2B5EF4-FFF2-40B4-BE49-F238E27FC236}">
                    <a16:creationId xmlns:a16="http://schemas.microsoft.com/office/drawing/2014/main" id="{6683CDD8-2F75-4C0F-932B-86F18118C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79272" y="1896034"/>
                <a:ext cx="661190" cy="601687"/>
              </a:xfrm>
              <a:prstGeom prst="rect">
                <a:avLst/>
              </a:prstGeom>
            </p:spPr>
          </p:pic>
          <p:pic>
            <p:nvPicPr>
              <p:cNvPr id="40" name="圖片 39">
                <a:extLst>
                  <a:ext uri="{FF2B5EF4-FFF2-40B4-BE49-F238E27FC236}">
                    <a16:creationId xmlns:a16="http://schemas.microsoft.com/office/drawing/2014/main" id="{84C002D2-398F-43FE-A38B-8ABAD5C597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87240" y="3104651"/>
                <a:ext cx="685889" cy="708317"/>
              </a:xfrm>
              <a:prstGeom prst="rect">
                <a:avLst/>
              </a:prstGeom>
            </p:spPr>
          </p:pic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16BE6AE8-1B90-459B-93F1-7218CEA16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66922" y="3130120"/>
                <a:ext cx="685889" cy="708317"/>
              </a:xfrm>
              <a:prstGeom prst="rect">
                <a:avLst/>
              </a:prstGeom>
            </p:spPr>
          </p:pic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9DFB269A-2028-4789-853E-1C15CBC7CB02}"/>
                  </a:ext>
                </a:extLst>
              </p:cNvPr>
              <p:cNvSpPr/>
              <p:nvPr/>
            </p:nvSpPr>
            <p:spPr>
              <a:xfrm>
                <a:off x="8758121" y="2921796"/>
                <a:ext cx="1371599" cy="950711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DBE770D6-2447-4203-A6A6-349C885EA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2922" y="3064201"/>
                <a:ext cx="704504" cy="639604"/>
              </a:xfrm>
              <a:prstGeom prst="rect">
                <a:avLst/>
              </a:prstGeom>
            </p:spPr>
          </p:pic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E0C806D0-5AA9-445C-8E96-37AF4F5D5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48670" y="4216739"/>
                <a:ext cx="559095" cy="650183"/>
              </a:xfrm>
              <a:prstGeom prst="rect">
                <a:avLst/>
              </a:prstGeom>
            </p:spPr>
          </p:pic>
          <p:pic>
            <p:nvPicPr>
              <p:cNvPr id="45" name="圖片 44">
                <a:extLst>
                  <a:ext uri="{FF2B5EF4-FFF2-40B4-BE49-F238E27FC236}">
                    <a16:creationId xmlns:a16="http://schemas.microsoft.com/office/drawing/2014/main" id="{EEDB301D-6307-4D58-9AA7-037CBC268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43512" y="4216739"/>
                <a:ext cx="559095" cy="650183"/>
              </a:xfrm>
              <a:prstGeom prst="rect">
                <a:avLst/>
              </a:prstGeom>
            </p:spPr>
          </p:pic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019D7A9-0802-4D09-89D2-7FE5ED6C6472}"/>
                </a:ext>
              </a:extLst>
            </p:cNvPr>
            <p:cNvSpPr/>
            <p:nvPr/>
          </p:nvSpPr>
          <p:spPr>
            <a:xfrm>
              <a:off x="9107804" y="1863361"/>
              <a:ext cx="2499995" cy="4815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latin typeface="微軟正黑體" panose="020B0604030504040204" pitchFamily="34" charset="-120"/>
                </a:rPr>
                <a:t>Kmeans</a:t>
              </a:r>
              <a:r>
                <a:rPr lang="en-US" altLang="zh-CN" sz="1600" dirty="0">
                  <a:latin typeface="微軟正黑體" panose="020B0604030504040204" pitchFamily="34" charset="-120"/>
                </a:rPr>
                <a:t>++ Model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6" name="圖片 45">
            <a:extLst>
              <a:ext uri="{FF2B5EF4-FFF2-40B4-BE49-F238E27FC236}">
                <a16:creationId xmlns:a16="http://schemas.microsoft.com/office/drawing/2014/main" id="{7239149F-6C24-4B94-BFB3-7BB538D68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7710" y="1124544"/>
            <a:ext cx="2234296" cy="1877167"/>
          </a:xfrm>
          <a:prstGeom prst="rect">
            <a:avLst/>
          </a:prstGeom>
        </p:spPr>
      </p:pic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6E67FFE-79AD-424B-8CB9-D697DB95CED0}"/>
              </a:ext>
            </a:extLst>
          </p:cNvPr>
          <p:cNvCxnSpPr>
            <a:cxnSpLocks/>
          </p:cNvCxnSpPr>
          <p:nvPr/>
        </p:nvCxnSpPr>
        <p:spPr>
          <a:xfrm flipV="1">
            <a:off x="6155318" y="2267304"/>
            <a:ext cx="784852" cy="1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B296A156-9BCF-4A31-8814-4AFD03F57743}"/>
              </a:ext>
            </a:extLst>
          </p:cNvPr>
          <p:cNvSpPr/>
          <p:nvPr/>
        </p:nvSpPr>
        <p:spPr>
          <a:xfrm>
            <a:off x="7070306" y="3039879"/>
            <a:ext cx="2156829" cy="481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用戶分群預測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F743A411-9D51-4E25-8B11-409FAD0D4561}"/>
              </a:ext>
            </a:extLst>
          </p:cNvPr>
          <p:cNvGrpSpPr/>
          <p:nvPr/>
        </p:nvGrpSpPr>
        <p:grpSpPr>
          <a:xfrm>
            <a:off x="9809948" y="2277546"/>
            <a:ext cx="1988003" cy="683050"/>
            <a:chOff x="8940800" y="3442959"/>
            <a:chExt cx="2594230" cy="1205241"/>
          </a:xfrm>
        </p:grpSpPr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E5DD6CF3-198F-4B9F-81CA-B489CDB55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0875" y="3663583"/>
              <a:ext cx="895046" cy="65257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31B7B43F-CAA8-499F-A847-C984E2A41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74740" y="3663583"/>
              <a:ext cx="895046" cy="652570"/>
            </a:xfrm>
            <a:prstGeom prst="rect">
              <a:avLst/>
            </a:prstGeom>
          </p:spPr>
        </p:pic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0AB1620E-ED3D-444C-9F08-A8ED1B12E936}"/>
                </a:ext>
              </a:extLst>
            </p:cNvPr>
            <p:cNvSpPr/>
            <p:nvPr/>
          </p:nvSpPr>
          <p:spPr>
            <a:xfrm>
              <a:off x="8940800" y="3442959"/>
              <a:ext cx="2594230" cy="1205241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53" name="圖片 52">
            <a:extLst>
              <a:ext uri="{FF2B5EF4-FFF2-40B4-BE49-F238E27FC236}">
                <a16:creationId xmlns:a16="http://schemas.microsoft.com/office/drawing/2014/main" id="{8A6D2123-47DF-4468-9370-A76DF36F00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4770" y="1119002"/>
            <a:ext cx="881756" cy="98619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95758299-E499-40F1-B474-DC1B45BF4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1735" y="1151374"/>
            <a:ext cx="929721" cy="1005927"/>
          </a:xfrm>
          <a:prstGeom prst="rect">
            <a:avLst/>
          </a:prstGeom>
        </p:spPr>
      </p:pic>
      <p:grpSp>
        <p:nvGrpSpPr>
          <p:cNvPr id="55" name="群組 54">
            <a:extLst>
              <a:ext uri="{FF2B5EF4-FFF2-40B4-BE49-F238E27FC236}">
                <a16:creationId xmlns:a16="http://schemas.microsoft.com/office/drawing/2014/main" id="{22DF5F65-3981-4E28-A0B0-FC5159979C92}"/>
              </a:ext>
            </a:extLst>
          </p:cNvPr>
          <p:cNvGrpSpPr/>
          <p:nvPr/>
        </p:nvGrpSpPr>
        <p:grpSpPr>
          <a:xfrm>
            <a:off x="9607566" y="3578585"/>
            <a:ext cx="2326659" cy="1996260"/>
            <a:chOff x="4445000" y="5059738"/>
            <a:chExt cx="2626529" cy="3207916"/>
          </a:xfrm>
        </p:grpSpPr>
        <p:pic>
          <p:nvPicPr>
            <p:cNvPr id="56" name="Picture 2" descr="ãcosine similarityãçåçæå°çµæ">
              <a:extLst>
                <a:ext uri="{FF2B5EF4-FFF2-40B4-BE49-F238E27FC236}">
                  <a16:creationId xmlns:a16="http://schemas.microsoft.com/office/drawing/2014/main" id="{6D89CE5D-A0BA-42E9-919D-73B227BE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5000" y="6251595"/>
              <a:ext cx="2626529" cy="2016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2A337F60-C790-432C-9575-F31AA1EB1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62479" y="5059738"/>
              <a:ext cx="929721" cy="1005927"/>
            </a:xfrm>
            <a:prstGeom prst="rect">
              <a:avLst/>
            </a:prstGeom>
          </p:spPr>
        </p:pic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967FD721-26CB-4E59-BB53-1800DB01E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17467" y="5068385"/>
              <a:ext cx="1028789" cy="960203"/>
            </a:xfrm>
            <a:prstGeom prst="rect">
              <a:avLst/>
            </a:prstGeom>
          </p:spPr>
        </p:pic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47D8B271-747C-469E-81FE-AF48467E3322}"/>
              </a:ext>
            </a:extLst>
          </p:cNvPr>
          <p:cNvGrpSpPr/>
          <p:nvPr/>
        </p:nvGrpSpPr>
        <p:grpSpPr>
          <a:xfrm>
            <a:off x="7167839" y="3613063"/>
            <a:ext cx="2326659" cy="1961782"/>
            <a:chOff x="7478340" y="4875848"/>
            <a:chExt cx="2846816" cy="3536479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75998CD9-DCDE-4B90-99FA-6F2160098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78340" y="4875848"/>
              <a:ext cx="2846816" cy="3504989"/>
            </a:xfrm>
            <a:prstGeom prst="rect">
              <a:avLst/>
            </a:prstGeom>
          </p:spPr>
        </p:pic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68ADA34B-2A07-49AF-AF14-EFF197B65576}"/>
                </a:ext>
              </a:extLst>
            </p:cNvPr>
            <p:cNvSpPr/>
            <p:nvPr/>
          </p:nvSpPr>
          <p:spPr>
            <a:xfrm>
              <a:off x="8015646" y="8067185"/>
              <a:ext cx="2059303" cy="34514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0F0A537E-99BD-496F-AB59-BF2C41FD1A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023" y="3689486"/>
            <a:ext cx="2473489" cy="1877167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662F030E-49D6-4362-9160-BCE899C40B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36393" y="3649792"/>
            <a:ext cx="2669592" cy="1934818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91E217AE-D49E-427E-9A2C-0AD4DC307F66}"/>
              </a:ext>
            </a:extLst>
          </p:cNvPr>
          <p:cNvSpPr/>
          <p:nvPr/>
        </p:nvSpPr>
        <p:spPr>
          <a:xfrm>
            <a:off x="3536393" y="5669299"/>
            <a:ext cx="2669592" cy="53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推薦系統找出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推薦給該作者的餐廳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D56EF701-AD5B-43C4-8BED-8B4F2DC0C14F}"/>
              </a:ext>
            </a:extLst>
          </p:cNvPr>
          <p:cNvSpPr/>
          <p:nvPr/>
        </p:nvSpPr>
        <p:spPr>
          <a:xfrm>
            <a:off x="28888" y="5654897"/>
            <a:ext cx="2687234" cy="545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回覆 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推薦的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家餐廳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39851072-5908-450C-BB16-5621CB98E634}"/>
              </a:ext>
            </a:extLst>
          </p:cNvPr>
          <p:cNvSpPr/>
          <p:nvPr/>
        </p:nvSpPr>
        <p:spPr>
          <a:xfrm>
            <a:off x="7146785" y="5669299"/>
            <a:ext cx="4700649" cy="527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Cosine Similarity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找出群中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最相似的食記作者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7043C64D-CD64-4CD0-AC45-22C96ACA8A76}"/>
              </a:ext>
            </a:extLst>
          </p:cNvPr>
          <p:cNvCxnSpPr>
            <a:cxnSpLocks/>
          </p:cNvCxnSpPr>
          <p:nvPr/>
        </p:nvCxnSpPr>
        <p:spPr>
          <a:xfrm>
            <a:off x="9434507" y="2166678"/>
            <a:ext cx="533893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D21073DE-9B83-406E-9AD2-9F5A9051B4E7}"/>
              </a:ext>
            </a:extLst>
          </p:cNvPr>
          <p:cNvCxnSpPr>
            <a:cxnSpLocks/>
          </p:cNvCxnSpPr>
          <p:nvPr/>
        </p:nvCxnSpPr>
        <p:spPr>
          <a:xfrm>
            <a:off x="10840451" y="3058124"/>
            <a:ext cx="0" cy="370876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7BA4F33B-46C8-436B-96CE-3D89D531BE92}"/>
              </a:ext>
            </a:extLst>
          </p:cNvPr>
          <p:cNvCxnSpPr>
            <a:cxnSpLocks/>
          </p:cNvCxnSpPr>
          <p:nvPr/>
        </p:nvCxnSpPr>
        <p:spPr>
          <a:xfrm flipH="1">
            <a:off x="2707243" y="4673965"/>
            <a:ext cx="675150" cy="1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0C93E955-54E8-44D5-B9CD-5BAE26D295A3}"/>
              </a:ext>
            </a:extLst>
          </p:cNvPr>
          <p:cNvCxnSpPr>
            <a:cxnSpLocks/>
          </p:cNvCxnSpPr>
          <p:nvPr/>
        </p:nvCxnSpPr>
        <p:spPr>
          <a:xfrm flipH="1">
            <a:off x="6311957" y="4673965"/>
            <a:ext cx="681482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68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009" y="6288435"/>
            <a:ext cx="12192000" cy="571372"/>
            <a:chOff x="1524000" y="6270002"/>
            <a:chExt cx="9144000" cy="571372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0002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7633849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報告人：蔡信一</a:t>
            </a:r>
          </a:p>
        </p:txBody>
      </p:sp>
      <p:sp>
        <p:nvSpPr>
          <p:cNvPr id="13" name="矩形 12"/>
          <p:cNvSpPr/>
          <p:nvPr/>
        </p:nvSpPr>
        <p:spPr>
          <a:xfrm>
            <a:off x="487017" y="286110"/>
            <a:ext cx="9313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spc="-3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User-based Filtering – </a:t>
            </a:r>
            <a:r>
              <a:rPr lang="en-US" altLang="zh-CN" sz="3200" spc="-3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1)</a:t>
            </a:r>
            <a:r>
              <a:rPr lang="en-US" altLang="zh-CN" sz="3600" spc="-3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CN" altLang="en-US" sz="3200" spc="-3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食記作者分群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Picture 2" descr="ãkmeans++ãçåçæå°çµæ">
            <a:extLst>
              <a:ext uri="{FF2B5EF4-FFF2-40B4-BE49-F238E27FC236}">
                <a16:creationId xmlns:a16="http://schemas.microsoft.com/office/drawing/2014/main" id="{8114534F-A883-44F8-AFC5-8C1F094EE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0" y="1231014"/>
            <a:ext cx="3520472" cy="124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FB9715FB-784D-4A55-A640-710F6A824676}"/>
              </a:ext>
            </a:extLst>
          </p:cNvPr>
          <p:cNvGrpSpPr/>
          <p:nvPr/>
        </p:nvGrpSpPr>
        <p:grpSpPr>
          <a:xfrm>
            <a:off x="525055" y="3721001"/>
            <a:ext cx="3622995" cy="2315972"/>
            <a:chOff x="8871708" y="1757052"/>
            <a:chExt cx="3144427" cy="2698341"/>
          </a:xfrm>
        </p:grpSpPr>
        <p:sp>
          <p:nvSpPr>
            <p:cNvPr id="25" name="立方體 24">
              <a:extLst>
                <a:ext uri="{FF2B5EF4-FFF2-40B4-BE49-F238E27FC236}">
                  <a16:creationId xmlns:a16="http://schemas.microsoft.com/office/drawing/2014/main" id="{3460648E-AE8F-430D-85AC-977F57BFEC64}"/>
                </a:ext>
              </a:extLst>
            </p:cNvPr>
            <p:cNvSpPr/>
            <p:nvPr/>
          </p:nvSpPr>
          <p:spPr>
            <a:xfrm>
              <a:off x="8871708" y="1757052"/>
              <a:ext cx="3144427" cy="269834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27AA26B8-4B57-4BD3-AD20-1986DA100A83}"/>
                </a:ext>
              </a:extLst>
            </p:cNvPr>
            <p:cNvGrpSpPr/>
            <p:nvPr/>
          </p:nvGrpSpPr>
          <p:grpSpPr>
            <a:xfrm>
              <a:off x="9013900" y="2549230"/>
              <a:ext cx="2275638" cy="1811469"/>
              <a:chOff x="8758121" y="1646599"/>
              <a:chExt cx="4019096" cy="3420253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F8F96EC0-3D07-4E09-BF4F-FAC77B3339DA}"/>
                  </a:ext>
                </a:extLst>
              </p:cNvPr>
              <p:cNvSpPr/>
              <p:nvPr/>
            </p:nvSpPr>
            <p:spPr>
              <a:xfrm>
                <a:off x="9146264" y="1646599"/>
                <a:ext cx="2846434" cy="1219200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177B4E76-25F0-47A5-A51F-DEEFC9D2C306}"/>
                  </a:ext>
                </a:extLst>
              </p:cNvPr>
              <p:cNvSpPr/>
              <p:nvPr/>
            </p:nvSpPr>
            <p:spPr>
              <a:xfrm>
                <a:off x="10464801" y="2981505"/>
                <a:ext cx="2312416" cy="1028388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C024D364-0847-4A7F-9112-FE2CD0FB6480}"/>
                  </a:ext>
                </a:extLst>
              </p:cNvPr>
              <p:cNvSpPr/>
              <p:nvPr/>
            </p:nvSpPr>
            <p:spPr>
              <a:xfrm>
                <a:off x="9234297" y="4116141"/>
                <a:ext cx="2312416" cy="950711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F548A365-BDBB-4A63-8244-845920117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45174" y="1904550"/>
                <a:ext cx="661190" cy="601687"/>
              </a:xfrm>
              <a:prstGeom prst="rect">
                <a:avLst/>
              </a:prstGeom>
            </p:spPr>
          </p:pic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F5A4DC4C-E289-4B40-916C-19DB8CBA6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29254" y="1904550"/>
                <a:ext cx="661190" cy="601687"/>
              </a:xfrm>
              <a:prstGeom prst="rect">
                <a:avLst/>
              </a:prstGeom>
            </p:spPr>
          </p:pic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0503CB2C-558A-438B-AA7E-C4D688763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79272" y="1896034"/>
                <a:ext cx="661190" cy="601687"/>
              </a:xfrm>
              <a:prstGeom prst="rect">
                <a:avLst/>
              </a:prstGeom>
            </p:spPr>
          </p:pic>
          <p:pic>
            <p:nvPicPr>
              <p:cNvPr id="39" name="圖片 38">
                <a:extLst>
                  <a:ext uri="{FF2B5EF4-FFF2-40B4-BE49-F238E27FC236}">
                    <a16:creationId xmlns:a16="http://schemas.microsoft.com/office/drawing/2014/main" id="{4F8BEBC0-0525-4970-8FB2-864568ABE8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87240" y="3104651"/>
                <a:ext cx="685889" cy="708317"/>
              </a:xfrm>
              <a:prstGeom prst="rect">
                <a:avLst/>
              </a:prstGeom>
            </p:spPr>
          </p:pic>
          <p:pic>
            <p:nvPicPr>
              <p:cNvPr id="40" name="圖片 39">
                <a:extLst>
                  <a:ext uri="{FF2B5EF4-FFF2-40B4-BE49-F238E27FC236}">
                    <a16:creationId xmlns:a16="http://schemas.microsoft.com/office/drawing/2014/main" id="{86994EA8-AEB2-4B66-ABC1-B99F658DE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66922" y="3130120"/>
                <a:ext cx="685889" cy="708317"/>
              </a:xfrm>
              <a:prstGeom prst="rect">
                <a:avLst/>
              </a:prstGeom>
            </p:spPr>
          </p:pic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59702E13-76BF-49CC-ADF7-0C1F3938751A}"/>
                  </a:ext>
                </a:extLst>
              </p:cNvPr>
              <p:cNvSpPr/>
              <p:nvPr/>
            </p:nvSpPr>
            <p:spPr>
              <a:xfrm>
                <a:off x="8758121" y="2921796"/>
                <a:ext cx="1371599" cy="950711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42" name="圖片 41">
                <a:extLst>
                  <a:ext uri="{FF2B5EF4-FFF2-40B4-BE49-F238E27FC236}">
                    <a16:creationId xmlns:a16="http://schemas.microsoft.com/office/drawing/2014/main" id="{BBF79E95-FDFA-4596-9F52-363F1BDA53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2922" y="3064201"/>
                <a:ext cx="704504" cy="639604"/>
              </a:xfrm>
              <a:prstGeom prst="rect">
                <a:avLst/>
              </a:prstGeom>
            </p:spPr>
          </p:pic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12333C00-7910-446A-BF31-18BB59CE2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48670" y="4216739"/>
                <a:ext cx="559095" cy="650183"/>
              </a:xfrm>
              <a:prstGeom prst="rect">
                <a:avLst/>
              </a:prstGeom>
            </p:spPr>
          </p:pic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8010E286-DF68-4638-97A6-FA8D4FDCC6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43512" y="4216739"/>
                <a:ext cx="559095" cy="650183"/>
              </a:xfrm>
              <a:prstGeom prst="rect">
                <a:avLst/>
              </a:prstGeom>
            </p:spPr>
          </p:pic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908FF3-E6A6-4298-9E69-34053C0321A6}"/>
                </a:ext>
              </a:extLst>
            </p:cNvPr>
            <p:cNvSpPr/>
            <p:nvPr/>
          </p:nvSpPr>
          <p:spPr>
            <a:xfrm>
              <a:off x="9107804" y="1863361"/>
              <a:ext cx="2499995" cy="4815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err="1">
                  <a:latin typeface="微軟正黑體" panose="020B0604030504040204" pitchFamily="34" charset="-120"/>
                </a:rPr>
                <a:t>Kmeans</a:t>
              </a:r>
              <a:r>
                <a:rPr lang="en-US" altLang="zh-CN" sz="2400" dirty="0">
                  <a:latin typeface="微軟正黑體" panose="020B0604030504040204" pitchFamily="34" charset="-120"/>
                </a:rPr>
                <a:t>++ Model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97510E63-F41D-4D4F-BB47-AC50D8C0E8D7}"/>
              </a:ext>
            </a:extLst>
          </p:cNvPr>
          <p:cNvGrpSpPr/>
          <p:nvPr/>
        </p:nvGrpSpPr>
        <p:grpSpPr>
          <a:xfrm>
            <a:off x="5363645" y="1224189"/>
            <a:ext cx="6414226" cy="4812784"/>
            <a:chOff x="5586837" y="1371601"/>
            <a:chExt cx="7417707" cy="7363207"/>
          </a:xfrm>
        </p:grpSpPr>
        <p:sp>
          <p:nvSpPr>
            <p:cNvPr id="46" name="圖說文字: 直線 45">
              <a:extLst>
                <a:ext uri="{FF2B5EF4-FFF2-40B4-BE49-F238E27FC236}">
                  <a16:creationId xmlns:a16="http://schemas.microsoft.com/office/drawing/2014/main" id="{4CE5BDE2-2886-4387-9626-02F49B04199A}"/>
                </a:ext>
              </a:extLst>
            </p:cNvPr>
            <p:cNvSpPr/>
            <p:nvPr/>
          </p:nvSpPr>
          <p:spPr>
            <a:xfrm>
              <a:off x="5586837" y="1371601"/>
              <a:ext cx="7417707" cy="7363207"/>
            </a:xfrm>
            <a:prstGeom prst="borderCallout1">
              <a:avLst>
                <a:gd name="adj1" fmla="val 21563"/>
                <a:gd name="adj2" fmla="val -247"/>
                <a:gd name="adj3" fmla="val 21776"/>
                <a:gd name="adj4" fmla="val -17950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56756E87-287C-4852-8C52-A67D5FF82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03237" y="1427380"/>
              <a:ext cx="7360710" cy="7262343"/>
            </a:xfrm>
            <a:prstGeom prst="rect">
              <a:avLst/>
            </a:prstGeom>
          </p:spPr>
        </p:pic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AD7DF6BA-859F-433A-ADE9-D12D84625BB6}"/>
                </a:ext>
              </a:extLst>
            </p:cNvPr>
            <p:cNvSpPr/>
            <p:nvPr/>
          </p:nvSpPr>
          <p:spPr>
            <a:xfrm>
              <a:off x="6547925" y="8077200"/>
              <a:ext cx="5430613" cy="58714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495D910E-3755-4B1B-96FC-81881D350879}"/>
              </a:ext>
            </a:extLst>
          </p:cNvPr>
          <p:cNvCxnSpPr>
            <a:cxnSpLocks/>
          </p:cNvCxnSpPr>
          <p:nvPr/>
        </p:nvCxnSpPr>
        <p:spPr>
          <a:xfrm>
            <a:off x="2447065" y="3264948"/>
            <a:ext cx="0" cy="4573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2AE1150A-C37A-42C9-8A30-DB09D7DE1201}"/>
              </a:ext>
            </a:extLst>
          </p:cNvPr>
          <p:cNvSpPr/>
          <p:nvPr/>
        </p:nvSpPr>
        <p:spPr>
          <a:xfrm>
            <a:off x="688888" y="2482726"/>
            <a:ext cx="3532595" cy="776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Spark ML </a:t>
            </a:r>
            <a:r>
              <a:rPr lang="en-US" altLang="zh-TW" sz="2800" dirty="0" err="1"/>
              <a:t>Kmeans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7137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009" y="6288435"/>
            <a:ext cx="12192000" cy="571372"/>
            <a:chOff x="1524000" y="6270002"/>
            <a:chExt cx="9144000" cy="571372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0002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7633849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報告人：蔡信一</a:t>
            </a:r>
          </a:p>
        </p:txBody>
      </p:sp>
      <p:sp>
        <p:nvSpPr>
          <p:cNvPr id="13" name="矩形 12"/>
          <p:cNvSpPr/>
          <p:nvPr/>
        </p:nvSpPr>
        <p:spPr>
          <a:xfrm>
            <a:off x="487017" y="286110"/>
            <a:ext cx="9313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spc="-3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User-based Filtering – </a:t>
            </a:r>
            <a:r>
              <a:rPr lang="en-US" altLang="zh-CN" sz="3200" spc="-3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2) Cosine Similarity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E35752F2-47AB-4C0B-89CE-DE0BC394D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78" y="1171478"/>
            <a:ext cx="1568566" cy="1524225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BE749994-0466-48BB-9A95-8AB2F6BBB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575" y="1171478"/>
            <a:ext cx="1503004" cy="1524226"/>
          </a:xfrm>
          <a:prstGeom prst="rect">
            <a:avLst/>
          </a:prstGeom>
        </p:spPr>
      </p:pic>
      <p:grpSp>
        <p:nvGrpSpPr>
          <p:cNvPr id="53" name="群組 52">
            <a:extLst>
              <a:ext uri="{FF2B5EF4-FFF2-40B4-BE49-F238E27FC236}">
                <a16:creationId xmlns:a16="http://schemas.microsoft.com/office/drawing/2014/main" id="{0DEC3C00-FE2F-4064-8FA6-BE21324D7C18}"/>
              </a:ext>
            </a:extLst>
          </p:cNvPr>
          <p:cNvGrpSpPr/>
          <p:nvPr/>
        </p:nvGrpSpPr>
        <p:grpSpPr>
          <a:xfrm>
            <a:off x="5442984" y="1053526"/>
            <a:ext cx="6346646" cy="5101529"/>
            <a:chOff x="7478340" y="4875848"/>
            <a:chExt cx="2846816" cy="3579092"/>
          </a:xfrm>
        </p:grpSpPr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990B0D28-4E39-4A5F-BDF1-ED8C563EC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8340" y="4875848"/>
              <a:ext cx="2846816" cy="3538660"/>
            </a:xfrm>
            <a:prstGeom prst="rect">
              <a:avLst/>
            </a:prstGeom>
          </p:spPr>
        </p:pic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E39941E9-A124-402C-9F64-5B8703F1E984}"/>
                </a:ext>
              </a:extLst>
            </p:cNvPr>
            <p:cNvSpPr/>
            <p:nvPr/>
          </p:nvSpPr>
          <p:spPr>
            <a:xfrm>
              <a:off x="8266364" y="8177834"/>
              <a:ext cx="1568954" cy="2771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4EE6CB42-4887-4B65-8757-EED40B04B751}"/>
              </a:ext>
            </a:extLst>
          </p:cNvPr>
          <p:cNvGrpSpPr/>
          <p:nvPr/>
        </p:nvGrpSpPr>
        <p:grpSpPr>
          <a:xfrm>
            <a:off x="381741" y="2770308"/>
            <a:ext cx="4893662" cy="2248942"/>
            <a:chOff x="381741" y="2770308"/>
            <a:chExt cx="4893662" cy="2248942"/>
          </a:xfrm>
        </p:grpSpPr>
        <p:pic>
          <p:nvPicPr>
            <p:cNvPr id="50" name="Picture 2" descr="ãcosine similarityãçåçæå°çµæ">
              <a:extLst>
                <a:ext uri="{FF2B5EF4-FFF2-40B4-BE49-F238E27FC236}">
                  <a16:creationId xmlns:a16="http://schemas.microsoft.com/office/drawing/2014/main" id="{4AC0D6B3-9D75-44B2-92DA-BEFA80C8CA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741" y="2770308"/>
              <a:ext cx="4893662" cy="2248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0CC79307-61A6-4BC8-85F4-AF5058D8A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3792" y="3204409"/>
              <a:ext cx="686911" cy="696145"/>
            </a:xfrm>
            <a:prstGeom prst="rect">
              <a:avLst/>
            </a:prstGeom>
          </p:spPr>
        </p:pic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398208A1-E3DC-40D7-8779-B316839B5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1743" y="3900286"/>
              <a:ext cx="681239" cy="652116"/>
            </a:xfrm>
            <a:prstGeom prst="rect">
              <a:avLst/>
            </a:prstGeom>
          </p:spPr>
        </p:pic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BDCFA953-4FDC-458D-AC05-B72769098113}"/>
              </a:ext>
            </a:extLst>
          </p:cNvPr>
          <p:cNvSpPr/>
          <p:nvPr/>
        </p:nvSpPr>
        <p:spPr>
          <a:xfrm>
            <a:off x="381741" y="5093854"/>
            <a:ext cx="4893662" cy="1002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-1 &lt;= Sim(A,B) &lt;= 1</a:t>
            </a:r>
            <a:endParaRPr lang="en-US" altLang="zh-TW" sz="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CN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Cosine Similarity 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介於正負 </a:t>
            </a:r>
            <a:r>
              <a:rPr lang="en-US" altLang="zh-CN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之間，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越接近 </a:t>
            </a:r>
            <a:r>
              <a:rPr lang="en-US" altLang="zh-CN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表示相似度越高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882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009" y="6288435"/>
            <a:ext cx="12192000" cy="571372"/>
            <a:chOff x="1524000" y="6270002"/>
            <a:chExt cx="9144000" cy="571372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0002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7633849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報告人：蔡信一</a:t>
            </a:r>
          </a:p>
        </p:txBody>
      </p:sp>
      <p:sp>
        <p:nvSpPr>
          <p:cNvPr id="13" name="矩形 12"/>
          <p:cNvSpPr/>
          <p:nvPr/>
        </p:nvSpPr>
        <p:spPr>
          <a:xfrm>
            <a:off x="487017" y="286110"/>
            <a:ext cx="9313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spc="-3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User-based Filtering – </a:t>
            </a:r>
            <a:r>
              <a:rPr lang="en-US" altLang="zh-CN" sz="3200" spc="-3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3) ALS Modeling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2C4AEEB1-B38B-4B2C-B7C1-42E5EC9A8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193" y="1081910"/>
            <a:ext cx="5087471" cy="259019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2AFF03D-BDA2-44DE-8D1B-9D85FE594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65" y="3975058"/>
            <a:ext cx="4977157" cy="215940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C1B819EE-E4F6-48AA-8862-AE5243F5B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10" y="1103709"/>
            <a:ext cx="4956116" cy="2597608"/>
          </a:xfrm>
          <a:prstGeom prst="rect">
            <a:avLst/>
          </a:prstGeom>
        </p:spPr>
      </p:pic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1D146860-88C7-4A35-BDB8-EEF1A8478590}"/>
              </a:ext>
            </a:extLst>
          </p:cNvPr>
          <p:cNvCxnSpPr>
            <a:cxnSpLocks/>
          </p:cNvCxnSpPr>
          <p:nvPr/>
        </p:nvCxnSpPr>
        <p:spPr>
          <a:xfrm>
            <a:off x="5341037" y="1790563"/>
            <a:ext cx="1378571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B565DC2F-EC6A-49B3-AB98-CEF0DEF644B2}"/>
              </a:ext>
            </a:extLst>
          </p:cNvPr>
          <p:cNvSpPr/>
          <p:nvPr/>
        </p:nvSpPr>
        <p:spPr>
          <a:xfrm>
            <a:off x="5341037" y="2083518"/>
            <a:ext cx="1378571" cy="1002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抓取食記作者、餐廳及食記評分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FA27EB6D-B889-4DC8-8576-3A4CAEF93287}"/>
              </a:ext>
            </a:extLst>
          </p:cNvPr>
          <p:cNvGrpSpPr/>
          <p:nvPr/>
        </p:nvGrpSpPr>
        <p:grpSpPr>
          <a:xfrm>
            <a:off x="6727793" y="3916790"/>
            <a:ext cx="5264389" cy="2257852"/>
            <a:chOff x="7191685" y="5952526"/>
            <a:chExt cx="5561908" cy="3420074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FB81E554-F2C2-48A2-A89A-2F60D5236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8645" y="5952526"/>
              <a:ext cx="5394948" cy="3420074"/>
            </a:xfrm>
            <a:prstGeom prst="rect">
              <a:avLst/>
            </a:prstGeom>
          </p:spPr>
        </p:pic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1A2D05FB-5197-42D9-A2EF-F4D3B740E89E}"/>
                </a:ext>
              </a:extLst>
            </p:cNvPr>
            <p:cNvSpPr/>
            <p:nvPr/>
          </p:nvSpPr>
          <p:spPr>
            <a:xfrm>
              <a:off x="7191685" y="8783841"/>
              <a:ext cx="4257835" cy="473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0DAD744-684D-41B8-9266-52E8FA2E1201}"/>
              </a:ext>
            </a:extLst>
          </p:cNvPr>
          <p:cNvCxnSpPr>
            <a:cxnSpLocks/>
          </p:cNvCxnSpPr>
          <p:nvPr/>
        </p:nvCxnSpPr>
        <p:spPr>
          <a:xfrm>
            <a:off x="7382773" y="3401323"/>
            <a:ext cx="0" cy="886592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90D69A86-41C8-4459-8FBC-76838DDB483C}"/>
              </a:ext>
            </a:extLst>
          </p:cNvPr>
          <p:cNvSpPr/>
          <p:nvPr/>
        </p:nvSpPr>
        <p:spPr>
          <a:xfrm>
            <a:off x="7877621" y="3427708"/>
            <a:ext cx="4106330" cy="724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測試不同參數值的 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，選擇最小 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RMSE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的參數建模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06976C4-48A9-41C3-A18F-EB2CCF4F3BCE}"/>
              </a:ext>
            </a:extLst>
          </p:cNvPr>
          <p:cNvCxnSpPr>
            <a:cxnSpLocks/>
          </p:cNvCxnSpPr>
          <p:nvPr/>
        </p:nvCxnSpPr>
        <p:spPr>
          <a:xfrm flipH="1">
            <a:off x="5400332" y="4217047"/>
            <a:ext cx="1298886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36857D0E-EDBD-4938-B81E-0222800FDD94}"/>
              </a:ext>
            </a:extLst>
          </p:cNvPr>
          <p:cNvSpPr/>
          <p:nvPr/>
        </p:nvSpPr>
        <p:spPr>
          <a:xfrm>
            <a:off x="5359089" y="4521846"/>
            <a:ext cx="1378571" cy="1219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推荐系统根據前端傳入的用戶給與推薦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080CC3AE-E8A8-4500-8D6D-139FDE9EC727}"/>
              </a:ext>
            </a:extLst>
          </p:cNvPr>
          <p:cNvSpPr/>
          <p:nvPr/>
        </p:nvSpPr>
        <p:spPr>
          <a:xfrm>
            <a:off x="6785145" y="1528103"/>
            <a:ext cx="2503644" cy="4015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C148201F-740C-4866-BC76-0A6CC01B4F44}"/>
              </a:ext>
            </a:extLst>
          </p:cNvPr>
          <p:cNvSpPr/>
          <p:nvPr/>
        </p:nvSpPr>
        <p:spPr>
          <a:xfrm flipV="1">
            <a:off x="74482" y="4961026"/>
            <a:ext cx="737990" cy="4146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28B97ABF-8B83-46BF-9E6E-B8A201FCCDF1}"/>
              </a:ext>
            </a:extLst>
          </p:cNvPr>
          <p:cNvSpPr/>
          <p:nvPr/>
        </p:nvSpPr>
        <p:spPr>
          <a:xfrm flipV="1">
            <a:off x="83901" y="5660746"/>
            <a:ext cx="5074021" cy="5423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400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53" y="9370"/>
            <a:ext cx="12190495" cy="4102291"/>
          </a:xfrm>
          <a:prstGeom prst="rect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78000">
                <a:schemeClr val="accent2">
                  <a:lumMod val="60000"/>
                  <a:lumOff val="40000"/>
                </a:schemeClr>
              </a:gs>
              <a:gs pos="20000">
                <a:schemeClr val="accent2">
                  <a:lumMod val="75000"/>
                </a:schemeClr>
              </a:gs>
            </a:gsLst>
            <a:lin ang="108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72" tIns="34286" rIns="68572" bIns="34286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5891229" y="4493758"/>
            <a:ext cx="2498569" cy="123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867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55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TW" altLang="en-US" sz="2655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lang="zh-CN" altLang="en-US" sz="2655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en-US" altLang="zh-CN" sz="2655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4797" dirty="0">
                <a:solidFill>
                  <a:srgbClr val="F0D0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TW" altLang="en-US" sz="3034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系統架構</a:t>
            </a:r>
            <a:endParaRPr lang="en-US" altLang="zh-CN" sz="479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5711594" y="4362947"/>
            <a:ext cx="0" cy="189378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/>
          <p:cNvSpPr txBox="1"/>
          <p:nvPr/>
        </p:nvSpPr>
        <p:spPr>
          <a:xfrm>
            <a:off x="4039883" y="5928521"/>
            <a:ext cx="1203431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+mj-ea"/>
                <a:cs typeface="Arial" panose="020B0604020202020204" pitchFamily="34" charset="0"/>
              </a:rPr>
              <a:t>PART </a:t>
            </a:r>
            <a:r>
              <a:rPr lang="en-US" altLang="zh-CN" sz="213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+mj-ea"/>
                <a:cs typeface="Arial" panose="020B0604020202020204" pitchFamily="34" charset="0"/>
              </a:rPr>
              <a:t>0</a:t>
            </a:r>
            <a:r>
              <a:rPr lang="en-US" altLang="zh-TW" sz="213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5</a:t>
            </a:r>
            <a:endParaRPr lang="zh-CN" altLang="en-US" sz="2133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43236" y="4328068"/>
            <a:ext cx="1400077" cy="14000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3" name="TextBox 13"/>
          <p:cNvSpPr txBox="1"/>
          <p:nvPr/>
        </p:nvSpPr>
        <p:spPr>
          <a:xfrm>
            <a:off x="4015574" y="4547938"/>
            <a:ext cx="1203431" cy="1025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4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+mj-ea"/>
                <a:cs typeface="Arial" panose="020B0604020202020204" pitchFamily="34" charset="0"/>
              </a:rPr>
              <a:t>0</a:t>
            </a:r>
            <a:r>
              <a:rPr lang="en-US" altLang="zh-TW" sz="6664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5</a:t>
            </a:r>
            <a:endParaRPr lang="zh-CN" altLang="en-US" sz="6664" b="1" dirty="0">
              <a:solidFill>
                <a:schemeClr val="accent1"/>
              </a:solidFill>
              <a:latin typeface="微軟正黑體" panose="020B0604030504040204" pitchFamily="34" charset="-120"/>
              <a:ea typeface="+mj-ea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596550" y="593031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莊承澔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任意多边形 43"/>
          <p:cNvSpPr/>
          <p:nvPr/>
        </p:nvSpPr>
        <p:spPr>
          <a:xfrm>
            <a:off x="0" y="-21188"/>
            <a:ext cx="12191248" cy="4076104"/>
          </a:xfrm>
          <a:custGeom>
            <a:avLst/>
            <a:gdLst>
              <a:gd name="connsiteX0" fmla="*/ 2590802 w 2590802"/>
              <a:gd name="connsiteY0" fmla="*/ 0 h 4676776"/>
              <a:gd name="connsiteX1" fmla="*/ 2590802 w 2590802"/>
              <a:gd name="connsiteY1" fmla="*/ 4676776 h 4676776"/>
              <a:gd name="connsiteX2" fmla="*/ 1401458 w 2590802"/>
              <a:gd name="connsiteY2" fmla="*/ 4676776 h 4676776"/>
              <a:gd name="connsiteX3" fmla="*/ 1295401 w 2590802"/>
              <a:gd name="connsiteY3" fmla="*/ 4493919 h 4676776"/>
              <a:gd name="connsiteX4" fmla="*/ 1189344 w 2590802"/>
              <a:gd name="connsiteY4" fmla="*/ 4676776 h 4676776"/>
              <a:gd name="connsiteX5" fmla="*/ 0 w 2590802"/>
              <a:gd name="connsiteY5" fmla="*/ 4676776 h 4676776"/>
              <a:gd name="connsiteX6" fmla="*/ 1 w 2590802"/>
              <a:gd name="connsiteY6" fmla="*/ 0 h 4676776"/>
              <a:gd name="connsiteX7" fmla="*/ 2590802 w 2590802"/>
              <a:gd name="connsiteY7" fmla="*/ 0 h 467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2" h="4676776">
                <a:moveTo>
                  <a:pt x="2590802" y="0"/>
                </a:moveTo>
                <a:lnTo>
                  <a:pt x="2590802" y="4676776"/>
                </a:lnTo>
                <a:lnTo>
                  <a:pt x="1401458" y="4676776"/>
                </a:lnTo>
                <a:lnTo>
                  <a:pt x="1295401" y="4493919"/>
                </a:lnTo>
                <a:lnTo>
                  <a:pt x="1189344" y="4676776"/>
                </a:lnTo>
                <a:lnTo>
                  <a:pt x="0" y="4676776"/>
                </a:lnTo>
                <a:lnTo>
                  <a:pt x="1" y="0"/>
                </a:lnTo>
                <a:lnTo>
                  <a:pt x="2590802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49559" b="-343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 dirty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621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7" grpId="0"/>
      <p:bldP spid="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2725" y="978754"/>
            <a:ext cx="11457725" cy="1790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45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估算每日新增異動的餐廳、作者、食記、評分資料達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1000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筆以上，每日須執行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資料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清洗、資料分析、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建模等預處理，以提供最新的資料。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優點：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可以從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大量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數據中進行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更複雜的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分析萃取出無人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發現的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資訊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困難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：龐大的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數據難以由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單一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機器進行快速分析、甚至無法儲存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9" name="圓角矩形 8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6107081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7633850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6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莊承澔</a:t>
            </a:r>
          </a:p>
        </p:txBody>
      </p:sp>
      <p:sp>
        <p:nvSpPr>
          <p:cNvPr id="18" name="矩形 17"/>
          <p:cNvSpPr/>
          <p:nvPr/>
        </p:nvSpPr>
        <p:spPr>
          <a:xfrm>
            <a:off x="487017" y="179574"/>
            <a:ext cx="4184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2579204" y="2848491"/>
            <a:ext cx="6288004" cy="3338399"/>
            <a:chOff x="487017" y="3102591"/>
            <a:chExt cx="5982281" cy="31599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EF9D197-3B4F-4411-B9CB-1DD179ECC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017" y="3102591"/>
              <a:ext cx="5982281" cy="3159965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1155467" y="5052838"/>
              <a:ext cx="4688379" cy="490451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098404" y="4104971"/>
              <a:ext cx="1219976" cy="4906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708392" y="3219804"/>
              <a:ext cx="609988" cy="457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086259" y="3656332"/>
              <a:ext cx="609988" cy="457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706654" y="3661173"/>
              <a:ext cx="609988" cy="457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867152" y="3219803"/>
              <a:ext cx="609988" cy="885167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08224" y="3068470"/>
            <a:ext cx="1550424" cy="13747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450"/>
              </a:spcBef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Hadoop 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分散式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儲存 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平行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化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運算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46529" y="2916339"/>
            <a:ext cx="2763982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使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用 套 件 ： 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HDFS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：儲存資料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HIVE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：存取結構性資料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Spark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：對大量資料進行分析</a:t>
            </a:r>
          </a:p>
        </p:txBody>
      </p:sp>
    </p:spTree>
    <p:extLst>
      <p:ext uri="{BB962C8B-B14F-4D97-AF65-F5344CB8AC3E}">
        <p14:creationId xmlns:p14="http://schemas.microsoft.com/office/powerpoint/2010/main" val="65736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487017" y="179574"/>
            <a:ext cx="4184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Hadoop 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叢集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10516" y="1422666"/>
            <a:ext cx="1944443" cy="1956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Hadoop Cluster </a:t>
            </a: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 smtClean="0"/>
              <a:t>NameNode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 smtClean="0"/>
              <a:t>DataNode</a:t>
            </a:r>
            <a:endParaRPr lang="en-US" altLang="zh-TW" dirty="0" smtClean="0"/>
          </a:p>
          <a:p>
            <a:pPr>
              <a:lnSpc>
                <a:spcPct val="150000"/>
              </a:lnSpc>
              <a:spcBef>
                <a:spcPts val="450"/>
              </a:spcBef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4198112" y="1652064"/>
            <a:ext cx="7889326" cy="430113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553686" y="5309878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10.120.14.108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27" y="2103965"/>
            <a:ext cx="1283216" cy="1207659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004" y="4066298"/>
            <a:ext cx="1283216" cy="120765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59" y="4032372"/>
            <a:ext cx="1283216" cy="1207659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871" y="4032372"/>
            <a:ext cx="1283216" cy="1207659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7055730" y="5298953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10.120.14.123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515474" y="5295638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10.120.14.205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053007" y="3323185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10.120.14.115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153899" y="421564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接點 18"/>
          <p:cNvCxnSpPr>
            <a:stCxn id="27" idx="1"/>
            <a:endCxn id="22" idx="0"/>
          </p:cNvCxnSpPr>
          <p:nvPr/>
        </p:nvCxnSpPr>
        <p:spPr>
          <a:xfrm flipH="1">
            <a:off x="5390612" y="3507851"/>
            <a:ext cx="1662395" cy="5584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>
            <a:stCxn id="27" idx="2"/>
            <a:endCxn id="23" idx="0"/>
          </p:cNvCxnSpPr>
          <p:nvPr/>
        </p:nvCxnSpPr>
        <p:spPr>
          <a:xfrm>
            <a:off x="7889935" y="3692517"/>
            <a:ext cx="4932" cy="3398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>
            <a:stCxn id="27" idx="3"/>
            <a:endCxn id="24" idx="0"/>
          </p:cNvCxnSpPr>
          <p:nvPr/>
        </p:nvCxnSpPr>
        <p:spPr>
          <a:xfrm>
            <a:off x="8726863" y="3507851"/>
            <a:ext cx="1587616" cy="5245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3" t="24352" r="23434" b="36431"/>
          <a:stretch/>
        </p:blipFill>
        <p:spPr>
          <a:xfrm>
            <a:off x="4236361" y="1460552"/>
            <a:ext cx="2533435" cy="7648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文字方塊 8"/>
          <p:cNvSpPr txBox="1"/>
          <p:nvPr/>
        </p:nvSpPr>
        <p:spPr>
          <a:xfrm>
            <a:off x="8770492" y="2095020"/>
            <a:ext cx="1054919" cy="5155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35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Master</a:t>
            </a:r>
          </a:p>
          <a:p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33" name="圓角矩形 32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34" name="圓角矩形 33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36" name="圓角矩形 35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6107081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38" name="圓角矩形 37"/>
            <p:cNvSpPr/>
            <p:nvPr/>
          </p:nvSpPr>
          <p:spPr>
            <a:xfrm>
              <a:off x="7633850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39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莊承澔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6110775" y="4066298"/>
            <a:ext cx="1051468" cy="7309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35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slave1</a:t>
            </a:r>
          </a:p>
          <a:p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DN</a:t>
            </a:r>
          </a:p>
          <a:p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SNN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8595718" y="4032372"/>
            <a:ext cx="1051468" cy="5155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35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slave2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DN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996028" y="4038228"/>
            <a:ext cx="1051468" cy="5155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35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slave3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DN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06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/>
      <p:bldP spid="26" grpId="0"/>
      <p:bldP spid="42" grpId="0" animBg="1"/>
      <p:bldP spid="43" grpId="0" animBg="1"/>
      <p:bldP spid="4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7" y="1048444"/>
            <a:ext cx="8225849" cy="4093927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87017" y="179574"/>
            <a:ext cx="5190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Ambari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Web UI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58468" y="1043187"/>
            <a:ext cx="2839997" cy="102335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整合性佳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</a:p>
          <a:p>
            <a:endParaRPr lang="en-US" altLang="zh-TW" sz="105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1.</a:t>
            </a: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人性化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UI 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介面</a:t>
            </a:r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2.</a:t>
            </a: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輕鬆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添加</a:t>
            </a: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節點</a:t>
            </a:r>
            <a:endParaRPr lang="en-US" altLang="zh-TW" sz="16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0209" y="1520493"/>
            <a:ext cx="1078322" cy="22474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78531" y="1565017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Services</a:t>
            </a:r>
            <a:endParaRPr lang="zh-TW" altLang="en-US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033993" y="4353624"/>
            <a:ext cx="8217564" cy="2233269"/>
            <a:chOff x="2000158" y="4554452"/>
            <a:chExt cx="8217564" cy="223326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0158" y="4554452"/>
              <a:ext cx="8217564" cy="2233269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2335438" y="5362341"/>
              <a:ext cx="5572737" cy="10640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875766" y="4985338"/>
              <a:ext cx="11095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hosts</a:t>
              </a:r>
              <a:r>
                <a:rPr lang="zh-TW" altLang="en-US" sz="16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狀況</a:t>
              </a: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12" name="圓角矩形 11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6107081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7633850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8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莊承澔</a:t>
            </a:r>
          </a:p>
        </p:txBody>
      </p:sp>
      <p:sp>
        <p:nvSpPr>
          <p:cNvPr id="24" name="矩形 23"/>
          <p:cNvSpPr/>
          <p:nvPr/>
        </p:nvSpPr>
        <p:spPr>
          <a:xfrm>
            <a:off x="3955062" y="2617243"/>
            <a:ext cx="1523512" cy="831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993336" y="2602653"/>
            <a:ext cx="1523512" cy="831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682270" y="2232523"/>
            <a:ext cx="1011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Memory</a:t>
            </a:r>
            <a:endParaRPr lang="zh-TW" altLang="en-US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900974" y="2185550"/>
            <a:ext cx="615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CPU</a:t>
            </a:r>
            <a:endParaRPr lang="zh-TW" altLang="en-US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03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017" y="286110"/>
            <a:ext cx="112908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使用案例圖 </a:t>
            </a:r>
            <a:r>
              <a:rPr lang="en-US" altLang="zh-CN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Diagram 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BFA6B0-F79F-4687-8CD5-646E6FF8A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1" y="1322773"/>
            <a:ext cx="10386873" cy="515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3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字方塊 35"/>
          <p:cNvSpPr txBox="1"/>
          <p:nvPr/>
        </p:nvSpPr>
        <p:spPr>
          <a:xfrm>
            <a:off x="287207" y="1171323"/>
            <a:ext cx="18485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擇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運算框架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MapReduce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Spark</a:t>
            </a:r>
          </a:p>
        </p:txBody>
      </p:sp>
      <p:pic>
        <p:nvPicPr>
          <p:cNvPr id="55" name="圖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386" y="3528140"/>
            <a:ext cx="2324297" cy="1605248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9685424" y="5355730"/>
            <a:ext cx="2439810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lt1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官方</a:t>
            </a:r>
            <a:r>
              <a:rPr lang="zh-TW" altLang="en-US" sz="16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數據</a:t>
            </a:r>
            <a:r>
              <a:rPr lang="en-US" altLang="zh-CN" sz="1600" dirty="0">
                <a:solidFill>
                  <a:schemeClr val="lt1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Spark</a:t>
            </a:r>
            <a:r>
              <a:rPr lang="zh-CN" altLang="en-US" sz="1600" dirty="0">
                <a:solidFill>
                  <a:schemeClr val="lt1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比</a:t>
            </a:r>
            <a:r>
              <a:rPr lang="zh-TW" altLang="en-US" sz="16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傳統</a:t>
            </a:r>
            <a:r>
              <a:rPr lang="zh-CN" altLang="en-US" sz="1600" dirty="0">
                <a:solidFill>
                  <a:schemeClr val="lt1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的</a:t>
            </a:r>
            <a:r>
              <a:rPr lang="en-US" altLang="zh-CN" sz="1600" dirty="0">
                <a:solidFill>
                  <a:schemeClr val="lt1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Map Reduce</a:t>
            </a:r>
            <a:r>
              <a:rPr lang="zh-CN" altLang="en-US" sz="1600" dirty="0">
                <a:solidFill>
                  <a:schemeClr val="lt1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快上</a:t>
            </a:r>
            <a:r>
              <a:rPr lang="en-US" altLang="zh-CN" sz="1600" dirty="0">
                <a:solidFill>
                  <a:schemeClr val="lt1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100</a:t>
            </a:r>
            <a:r>
              <a:rPr lang="zh-CN" altLang="en-US" sz="1600" dirty="0">
                <a:solidFill>
                  <a:schemeClr val="lt1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倍。</a:t>
            </a:r>
            <a:endParaRPr lang="zh-TW" altLang="en-US" sz="16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2860975" y="3528140"/>
            <a:ext cx="6569159" cy="2273501"/>
            <a:chOff x="1580811" y="3528140"/>
            <a:chExt cx="6569159" cy="2273501"/>
          </a:xfrm>
        </p:grpSpPr>
        <p:sp>
          <p:nvSpPr>
            <p:cNvPr id="77" name="圓角矩形 76"/>
            <p:cNvSpPr/>
            <p:nvPr/>
          </p:nvSpPr>
          <p:spPr>
            <a:xfrm>
              <a:off x="4434385" y="4780598"/>
              <a:ext cx="1007948" cy="44241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RAM</a:t>
              </a:r>
              <a:endPara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04" name="群組 103"/>
            <p:cNvGrpSpPr/>
            <p:nvPr/>
          </p:nvGrpSpPr>
          <p:grpSpPr>
            <a:xfrm>
              <a:off x="1580811" y="3528140"/>
              <a:ext cx="6569159" cy="2273501"/>
              <a:chOff x="56810" y="3528139"/>
              <a:chExt cx="6569159" cy="2273501"/>
            </a:xfrm>
          </p:grpSpPr>
          <p:grpSp>
            <p:nvGrpSpPr>
              <p:cNvPr id="100" name="群組 99"/>
              <p:cNvGrpSpPr/>
              <p:nvPr/>
            </p:nvGrpSpPr>
            <p:grpSpPr>
              <a:xfrm>
                <a:off x="56810" y="3768172"/>
                <a:ext cx="6569159" cy="2033468"/>
                <a:chOff x="56810" y="3768172"/>
                <a:chExt cx="6569159" cy="2033468"/>
              </a:xfrm>
            </p:grpSpPr>
            <p:grpSp>
              <p:nvGrpSpPr>
                <p:cNvPr id="78" name="群組 77"/>
                <p:cNvGrpSpPr/>
                <p:nvPr/>
              </p:nvGrpSpPr>
              <p:grpSpPr>
                <a:xfrm>
                  <a:off x="316905" y="3840109"/>
                  <a:ext cx="6213849" cy="1707709"/>
                  <a:chOff x="139948" y="1563999"/>
                  <a:chExt cx="8572299" cy="1893156"/>
                </a:xfrm>
              </p:grpSpPr>
              <p:sp>
                <p:nvSpPr>
                  <p:cNvPr id="79" name="圓角矩形 78"/>
                  <p:cNvSpPr/>
                  <p:nvPr/>
                </p:nvSpPr>
                <p:spPr>
                  <a:xfrm>
                    <a:off x="1753905" y="2580144"/>
                    <a:ext cx="1583322" cy="519127"/>
                  </a:xfrm>
                  <a:prstGeom prst="round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Iteration</a:t>
                    </a:r>
                    <a:endParaRPr lang="zh-TW" altLang="en-US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grpSp>
                <p:nvGrpSpPr>
                  <p:cNvPr id="80" name="群組 79"/>
                  <p:cNvGrpSpPr/>
                  <p:nvPr/>
                </p:nvGrpSpPr>
                <p:grpSpPr>
                  <a:xfrm>
                    <a:off x="139948" y="2310938"/>
                    <a:ext cx="1330037" cy="1146217"/>
                    <a:chOff x="139948" y="2310938"/>
                    <a:chExt cx="1330037" cy="1146217"/>
                  </a:xfrm>
                </p:grpSpPr>
                <p:sp>
                  <p:nvSpPr>
                    <p:cNvPr id="96" name="圓柱 95"/>
                    <p:cNvSpPr/>
                    <p:nvPr/>
                  </p:nvSpPr>
                  <p:spPr>
                    <a:xfrm>
                      <a:off x="139948" y="2310938"/>
                      <a:ext cx="1330037" cy="1146217"/>
                    </a:xfrm>
                    <a:prstGeom prst="can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97" name="object 46"/>
                    <p:cNvSpPr/>
                    <p:nvPr/>
                  </p:nvSpPr>
                  <p:spPr>
                    <a:xfrm>
                      <a:off x="362711" y="2779498"/>
                      <a:ext cx="1070125" cy="537279"/>
                    </a:xfrm>
                    <a:prstGeom prst="rect">
                      <a:avLst/>
                    </a:prstGeom>
                    <a:blipFill>
                      <a:blip r:embed="rId3" cstate="print"/>
                      <a:stretch>
                        <a:fillRect/>
                      </a:stretch>
                    </a:blipFill>
                  </p:spPr>
                  <p:txBody>
                    <a:bodyPr wrap="square" lIns="0" tIns="0" rIns="0" bIns="0" rtlCol="0"/>
                    <a:lstStyle/>
                    <a:p>
                      <a:endParaRPr dirty="0">
                        <a:latin typeface="微軟正黑體" panose="020B0604030504040204" pitchFamily="34" charset="-120"/>
                      </a:endParaRPr>
                    </a:p>
                  </p:txBody>
                </p:sp>
              </p:grpSp>
              <p:sp>
                <p:nvSpPr>
                  <p:cNvPr id="82" name="圓角矩形 81"/>
                  <p:cNvSpPr/>
                  <p:nvPr/>
                </p:nvSpPr>
                <p:spPr>
                  <a:xfrm>
                    <a:off x="5501342" y="2605638"/>
                    <a:ext cx="1601841" cy="519127"/>
                  </a:xfrm>
                  <a:prstGeom prst="round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Iteration</a:t>
                    </a:r>
                    <a:endParaRPr lang="zh-TW" altLang="en-US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grpSp>
                <p:nvGrpSpPr>
                  <p:cNvPr id="83" name="群組 82"/>
                  <p:cNvGrpSpPr/>
                  <p:nvPr/>
                </p:nvGrpSpPr>
                <p:grpSpPr>
                  <a:xfrm>
                    <a:off x="7382210" y="2307677"/>
                    <a:ext cx="1330037" cy="1146217"/>
                    <a:chOff x="250882" y="2307678"/>
                    <a:chExt cx="1330037" cy="1146217"/>
                  </a:xfrm>
                </p:grpSpPr>
                <p:sp>
                  <p:nvSpPr>
                    <p:cNvPr id="92" name="圓柱 91"/>
                    <p:cNvSpPr/>
                    <p:nvPr/>
                  </p:nvSpPr>
                  <p:spPr>
                    <a:xfrm>
                      <a:off x="250882" y="2307678"/>
                      <a:ext cx="1330037" cy="1146217"/>
                    </a:xfrm>
                    <a:prstGeom prst="can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93" name="object 46"/>
                    <p:cNvSpPr/>
                    <p:nvPr/>
                  </p:nvSpPr>
                  <p:spPr>
                    <a:xfrm>
                      <a:off x="362711" y="2779498"/>
                      <a:ext cx="1070125" cy="537279"/>
                    </a:xfrm>
                    <a:prstGeom prst="rect">
                      <a:avLst/>
                    </a:prstGeom>
                    <a:blipFill>
                      <a:blip r:embed="rId3" cstate="print"/>
                      <a:stretch>
                        <a:fillRect/>
                      </a:stretch>
                    </a:blipFill>
                  </p:spPr>
                  <p:txBody>
                    <a:bodyPr wrap="square" lIns="0" tIns="0" rIns="0" bIns="0" rtlCol="0"/>
                    <a:lstStyle/>
                    <a:p>
                      <a:endParaRPr dirty="0">
                        <a:latin typeface="微軟正黑體" panose="020B0604030504040204" pitchFamily="34" charset="-120"/>
                      </a:endParaRPr>
                    </a:p>
                  </p:txBody>
                </p:sp>
              </p:grpSp>
              <p:sp>
                <p:nvSpPr>
                  <p:cNvPr id="84" name="弧形箭號 (下彎) 83"/>
                  <p:cNvSpPr/>
                  <p:nvPr/>
                </p:nvSpPr>
                <p:spPr>
                  <a:xfrm>
                    <a:off x="1006585" y="1752151"/>
                    <a:ext cx="1154672" cy="482137"/>
                  </a:xfrm>
                  <a:prstGeom prst="curved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85" name="弧形箭號 (下彎) 84"/>
                  <p:cNvSpPr/>
                  <p:nvPr/>
                </p:nvSpPr>
                <p:spPr>
                  <a:xfrm>
                    <a:off x="2865339" y="1752152"/>
                    <a:ext cx="1154672" cy="482137"/>
                  </a:xfrm>
                  <a:prstGeom prst="curved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86" name="弧形箭號 (下彎) 85"/>
                  <p:cNvSpPr/>
                  <p:nvPr/>
                </p:nvSpPr>
                <p:spPr>
                  <a:xfrm>
                    <a:off x="4801001" y="1752154"/>
                    <a:ext cx="1154672" cy="482137"/>
                  </a:xfrm>
                  <a:prstGeom prst="curved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87" name="弧形箭號 (下彎) 86"/>
                  <p:cNvSpPr/>
                  <p:nvPr/>
                </p:nvSpPr>
                <p:spPr>
                  <a:xfrm>
                    <a:off x="6615944" y="1752153"/>
                    <a:ext cx="1154672" cy="482137"/>
                  </a:xfrm>
                  <a:prstGeom prst="curved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88" name="object 50"/>
                  <p:cNvSpPr txBox="1"/>
                  <p:nvPr/>
                </p:nvSpPr>
                <p:spPr>
                  <a:xfrm>
                    <a:off x="6734084" y="1583104"/>
                    <a:ext cx="1192263" cy="321296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spcBef>
                        <a:spcPts val="100"/>
                      </a:spcBef>
                    </a:pPr>
                    <a:r>
                      <a:rPr lang="en-US" dirty="0">
                        <a:latin typeface="微軟正黑體" panose="020B0604030504040204" pitchFamily="34" charset="-120"/>
                        <a:cs typeface="Arial" panose="020B0604020202020204" pitchFamily="34" charset="0"/>
                      </a:rPr>
                      <a:t>Write</a:t>
                    </a:r>
                    <a:endParaRPr dirty="0">
                      <a:latin typeface="微軟正黑體" panose="020B0604030504040204" pitchFamily="34" charset="-12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9" name="object 50"/>
                  <p:cNvSpPr txBox="1"/>
                  <p:nvPr/>
                </p:nvSpPr>
                <p:spPr>
                  <a:xfrm>
                    <a:off x="4887420" y="1563999"/>
                    <a:ext cx="1122114" cy="321296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spcBef>
                        <a:spcPts val="100"/>
                      </a:spcBef>
                    </a:pPr>
                    <a:r>
                      <a:rPr lang="en-US" dirty="0">
                        <a:latin typeface="微軟正黑體" panose="020B0604030504040204" pitchFamily="34" charset="-120"/>
                        <a:cs typeface="Arial" panose="020B0604020202020204" pitchFamily="34" charset="0"/>
                      </a:rPr>
                      <a:t>Read</a:t>
                    </a:r>
                    <a:endParaRPr dirty="0">
                      <a:latin typeface="微軟正黑體" panose="020B0604030504040204" pitchFamily="34" charset="-12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0" name="object 50"/>
                  <p:cNvSpPr txBox="1"/>
                  <p:nvPr/>
                </p:nvSpPr>
                <p:spPr>
                  <a:xfrm>
                    <a:off x="1147890" y="1615179"/>
                    <a:ext cx="1134207" cy="321296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spcBef>
                        <a:spcPts val="100"/>
                      </a:spcBef>
                    </a:pPr>
                    <a:r>
                      <a:rPr lang="en-US" dirty="0">
                        <a:latin typeface="微軟正黑體" panose="020B0604030504040204" pitchFamily="34" charset="-120"/>
                        <a:cs typeface="Arial" panose="020B0604020202020204" pitchFamily="34" charset="0"/>
                      </a:rPr>
                      <a:t>Read</a:t>
                    </a:r>
                    <a:endParaRPr dirty="0">
                      <a:latin typeface="微軟正黑體" panose="020B0604030504040204" pitchFamily="34" charset="-12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1" name="object 50"/>
                  <p:cNvSpPr txBox="1"/>
                  <p:nvPr/>
                </p:nvSpPr>
                <p:spPr>
                  <a:xfrm>
                    <a:off x="3015539" y="1594714"/>
                    <a:ext cx="1007052" cy="321296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spcBef>
                        <a:spcPts val="100"/>
                      </a:spcBef>
                    </a:pPr>
                    <a:r>
                      <a:rPr lang="en-US" dirty="0">
                        <a:latin typeface="微軟正黑體" panose="020B0604030504040204" pitchFamily="34" charset="-120"/>
                        <a:cs typeface="Arial" panose="020B0604020202020204" pitchFamily="34" charset="0"/>
                      </a:rPr>
                      <a:t>Write</a:t>
                    </a:r>
                    <a:endParaRPr dirty="0">
                      <a:latin typeface="微軟正黑體" panose="020B0604030504040204" pitchFamily="34" charset="-12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9" name="圓角矩形 98"/>
                <p:cNvSpPr/>
                <p:nvPr/>
              </p:nvSpPr>
              <p:spPr>
                <a:xfrm>
                  <a:off x="56810" y="3768172"/>
                  <a:ext cx="6569159" cy="2033468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pic>
            <p:nvPicPr>
              <p:cNvPr id="101" name="圖片 10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53" y="3528139"/>
                <a:ext cx="829861" cy="38809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</p:grpSp>
      </p:grpSp>
      <p:grpSp>
        <p:nvGrpSpPr>
          <p:cNvPr id="103" name="群組 102"/>
          <p:cNvGrpSpPr/>
          <p:nvPr/>
        </p:nvGrpSpPr>
        <p:grpSpPr>
          <a:xfrm>
            <a:off x="2804164" y="1104172"/>
            <a:ext cx="6611379" cy="2281333"/>
            <a:chOff x="-1" y="1104171"/>
            <a:chExt cx="6611379" cy="2281333"/>
          </a:xfrm>
        </p:grpSpPr>
        <p:grpSp>
          <p:nvGrpSpPr>
            <p:cNvPr id="2" name="群組 1"/>
            <p:cNvGrpSpPr/>
            <p:nvPr/>
          </p:nvGrpSpPr>
          <p:grpSpPr>
            <a:xfrm>
              <a:off x="42219" y="1352036"/>
              <a:ext cx="6569159" cy="2033468"/>
              <a:chOff x="42219" y="1460102"/>
              <a:chExt cx="6569159" cy="2033468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316905" y="1570021"/>
                <a:ext cx="6213849" cy="1535456"/>
                <a:chOff x="139948" y="1563999"/>
                <a:chExt cx="8572299" cy="1893156"/>
              </a:xfrm>
            </p:grpSpPr>
            <p:sp>
              <p:nvSpPr>
                <p:cNvPr id="5" name="圓角矩形 4"/>
                <p:cNvSpPr/>
                <p:nvPr/>
              </p:nvSpPr>
              <p:spPr>
                <a:xfrm>
                  <a:off x="1753905" y="2580144"/>
                  <a:ext cx="1583322" cy="519127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Iteration</a:t>
                  </a:r>
                  <a:endParaRPr lang="zh-TW" altLang="en-US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grpSp>
              <p:nvGrpSpPr>
                <p:cNvPr id="6" name="群組 5"/>
                <p:cNvGrpSpPr/>
                <p:nvPr/>
              </p:nvGrpSpPr>
              <p:grpSpPr>
                <a:xfrm>
                  <a:off x="139948" y="2310938"/>
                  <a:ext cx="1330037" cy="1146217"/>
                  <a:chOff x="139948" y="2310938"/>
                  <a:chExt cx="1330037" cy="1146217"/>
                </a:xfrm>
              </p:grpSpPr>
              <p:sp>
                <p:nvSpPr>
                  <p:cNvPr id="22" name="圓柱 21"/>
                  <p:cNvSpPr/>
                  <p:nvPr/>
                </p:nvSpPr>
                <p:spPr>
                  <a:xfrm>
                    <a:off x="139948" y="2310938"/>
                    <a:ext cx="1330037" cy="1146217"/>
                  </a:xfrm>
                  <a:prstGeom prst="can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TW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23" name="object 46"/>
                  <p:cNvSpPr/>
                  <p:nvPr/>
                </p:nvSpPr>
                <p:spPr>
                  <a:xfrm>
                    <a:off x="362711" y="2779498"/>
                    <a:ext cx="1070125" cy="537279"/>
                  </a:xfrm>
                  <a:prstGeom prst="rect">
                    <a:avLst/>
                  </a:prstGeom>
                  <a:blipFill>
                    <a:blip r:embed="rId3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 dirty="0">
                      <a:latin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8" name="群組 7"/>
                <p:cNvGrpSpPr/>
                <p:nvPr/>
              </p:nvGrpSpPr>
              <p:grpSpPr>
                <a:xfrm>
                  <a:off x="3722832" y="2307677"/>
                  <a:ext cx="1330037" cy="1146217"/>
                  <a:chOff x="232755" y="2307678"/>
                  <a:chExt cx="1330037" cy="1146217"/>
                </a:xfrm>
              </p:grpSpPr>
              <p:sp>
                <p:nvSpPr>
                  <p:cNvPr id="20" name="圓柱 19"/>
                  <p:cNvSpPr/>
                  <p:nvPr/>
                </p:nvSpPr>
                <p:spPr>
                  <a:xfrm>
                    <a:off x="232755" y="2307678"/>
                    <a:ext cx="1330037" cy="1146217"/>
                  </a:xfrm>
                  <a:prstGeom prst="can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TW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21" name="object 46"/>
                  <p:cNvSpPr/>
                  <p:nvPr/>
                </p:nvSpPr>
                <p:spPr>
                  <a:xfrm>
                    <a:off x="362711" y="2779498"/>
                    <a:ext cx="1070125" cy="537279"/>
                  </a:xfrm>
                  <a:prstGeom prst="rect">
                    <a:avLst/>
                  </a:prstGeom>
                  <a:blipFill>
                    <a:blip r:embed="rId3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 dirty="0">
                      <a:latin typeface="微軟正黑體" panose="020B0604030504040204" pitchFamily="34" charset="-120"/>
                    </a:endParaRPr>
                  </a:p>
                </p:txBody>
              </p:sp>
            </p:grpSp>
            <p:sp>
              <p:nvSpPr>
                <p:cNvPr id="9" name="圓角矩形 8"/>
                <p:cNvSpPr/>
                <p:nvPr/>
              </p:nvSpPr>
              <p:spPr>
                <a:xfrm>
                  <a:off x="5501342" y="2605638"/>
                  <a:ext cx="1601841" cy="519127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Iteration</a:t>
                  </a:r>
                  <a:endParaRPr lang="zh-TW" altLang="en-US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grpSp>
              <p:nvGrpSpPr>
                <p:cNvPr id="10" name="群組 9"/>
                <p:cNvGrpSpPr/>
                <p:nvPr/>
              </p:nvGrpSpPr>
              <p:grpSpPr>
                <a:xfrm>
                  <a:off x="7382210" y="2307677"/>
                  <a:ext cx="1330037" cy="1146217"/>
                  <a:chOff x="250882" y="2307678"/>
                  <a:chExt cx="1330037" cy="1146217"/>
                </a:xfrm>
              </p:grpSpPr>
              <p:sp>
                <p:nvSpPr>
                  <p:cNvPr id="18" name="圓柱 17"/>
                  <p:cNvSpPr/>
                  <p:nvPr/>
                </p:nvSpPr>
                <p:spPr>
                  <a:xfrm>
                    <a:off x="250882" y="2307678"/>
                    <a:ext cx="1330037" cy="1146217"/>
                  </a:xfrm>
                  <a:prstGeom prst="can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TW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19" name="object 46"/>
                  <p:cNvSpPr/>
                  <p:nvPr/>
                </p:nvSpPr>
                <p:spPr>
                  <a:xfrm>
                    <a:off x="362711" y="2779498"/>
                    <a:ext cx="1070125" cy="537279"/>
                  </a:xfrm>
                  <a:prstGeom prst="rect">
                    <a:avLst/>
                  </a:prstGeom>
                  <a:blipFill>
                    <a:blip r:embed="rId3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 dirty="0">
                      <a:latin typeface="微軟正黑體" panose="020B0604030504040204" pitchFamily="34" charset="-120"/>
                    </a:endParaRPr>
                  </a:p>
                </p:txBody>
              </p:sp>
            </p:grpSp>
            <p:sp>
              <p:nvSpPr>
                <p:cNvPr id="11" name="弧形箭號 (下彎) 10"/>
                <p:cNvSpPr/>
                <p:nvPr/>
              </p:nvSpPr>
              <p:spPr>
                <a:xfrm>
                  <a:off x="1006585" y="1752151"/>
                  <a:ext cx="1154672" cy="482137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弧形箭號 (下彎) 11"/>
                <p:cNvSpPr/>
                <p:nvPr/>
              </p:nvSpPr>
              <p:spPr>
                <a:xfrm>
                  <a:off x="2865339" y="1752152"/>
                  <a:ext cx="1154672" cy="482137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3" name="弧形箭號 (下彎) 12"/>
                <p:cNvSpPr/>
                <p:nvPr/>
              </p:nvSpPr>
              <p:spPr>
                <a:xfrm>
                  <a:off x="4801001" y="1752154"/>
                  <a:ext cx="1154672" cy="482137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4" name="弧形箭號 (下彎) 13"/>
                <p:cNvSpPr/>
                <p:nvPr/>
              </p:nvSpPr>
              <p:spPr>
                <a:xfrm>
                  <a:off x="6615944" y="1752153"/>
                  <a:ext cx="1154672" cy="482137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6" name="object 50"/>
                <p:cNvSpPr txBox="1"/>
                <p:nvPr/>
              </p:nvSpPr>
              <p:spPr>
                <a:xfrm>
                  <a:off x="6734084" y="1583104"/>
                  <a:ext cx="1192263" cy="35734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spcBef>
                      <a:spcPts val="100"/>
                    </a:spcBef>
                  </a:pPr>
                  <a:r>
                    <a:rPr lang="en-US" dirty="0">
                      <a:latin typeface="微軟正黑體" panose="020B0604030504040204" pitchFamily="34" charset="-120"/>
                      <a:cs typeface="Arial" panose="020B0604020202020204" pitchFamily="34" charset="0"/>
                    </a:rPr>
                    <a:t>Write</a:t>
                  </a:r>
                  <a:endParaRPr dirty="0">
                    <a:latin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object 50"/>
                <p:cNvSpPr txBox="1"/>
                <p:nvPr/>
              </p:nvSpPr>
              <p:spPr>
                <a:xfrm>
                  <a:off x="4887420" y="1563999"/>
                  <a:ext cx="1122114" cy="35734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spcBef>
                      <a:spcPts val="100"/>
                    </a:spcBef>
                  </a:pPr>
                  <a:r>
                    <a:rPr lang="en-US" dirty="0">
                      <a:latin typeface="微軟正黑體" panose="020B0604030504040204" pitchFamily="34" charset="-120"/>
                      <a:cs typeface="Arial" panose="020B0604020202020204" pitchFamily="34" charset="0"/>
                    </a:rPr>
                    <a:t>Read</a:t>
                  </a:r>
                  <a:endParaRPr dirty="0">
                    <a:latin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" name="object 50"/>
                <p:cNvSpPr txBox="1"/>
                <p:nvPr/>
              </p:nvSpPr>
              <p:spPr>
                <a:xfrm>
                  <a:off x="1147889" y="1615179"/>
                  <a:ext cx="1134207" cy="35734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spcBef>
                      <a:spcPts val="100"/>
                    </a:spcBef>
                  </a:pPr>
                  <a:r>
                    <a:rPr lang="en-US" dirty="0">
                      <a:latin typeface="微軟正黑體" panose="020B0604030504040204" pitchFamily="34" charset="-120"/>
                      <a:cs typeface="Arial" panose="020B0604020202020204" pitchFamily="34" charset="0"/>
                    </a:rPr>
                    <a:t>Read</a:t>
                  </a:r>
                  <a:endParaRPr dirty="0">
                    <a:latin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object 50"/>
                <p:cNvSpPr txBox="1"/>
                <p:nvPr/>
              </p:nvSpPr>
              <p:spPr>
                <a:xfrm>
                  <a:off x="3015539" y="1594715"/>
                  <a:ext cx="1007052" cy="35734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spcBef>
                      <a:spcPts val="100"/>
                    </a:spcBef>
                  </a:pPr>
                  <a:r>
                    <a:rPr lang="en-US" dirty="0">
                      <a:latin typeface="微軟正黑體" panose="020B0604030504040204" pitchFamily="34" charset="-120"/>
                      <a:cs typeface="Arial" panose="020B0604020202020204" pitchFamily="34" charset="0"/>
                    </a:rPr>
                    <a:t>Write</a:t>
                  </a:r>
                  <a:endParaRPr dirty="0">
                    <a:latin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8" name="圓角矩形 97"/>
              <p:cNvSpPr/>
              <p:nvPr/>
            </p:nvSpPr>
            <p:spPr>
              <a:xfrm>
                <a:off x="42219" y="1460102"/>
                <a:ext cx="6569159" cy="2033468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102" name="圖片 10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50" t="55142" b="11806"/>
            <a:stretch/>
          </p:blipFill>
          <p:spPr>
            <a:xfrm>
              <a:off x="-1" y="1104171"/>
              <a:ext cx="2063433" cy="3205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grpSp>
        <p:nvGrpSpPr>
          <p:cNvPr id="53" name="群組 52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54" name="圓角矩形 53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57" name="圓角矩形 56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58" name="圓角矩形 57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59" name="圓角矩形 58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60" name="圓角矩形 59"/>
            <p:cNvSpPr/>
            <p:nvPr/>
          </p:nvSpPr>
          <p:spPr>
            <a:xfrm>
              <a:off x="6107081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61" name="圓角矩形 60"/>
            <p:cNvSpPr/>
            <p:nvPr/>
          </p:nvSpPr>
          <p:spPr>
            <a:xfrm>
              <a:off x="7633850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62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莊承澔</a:t>
            </a:r>
          </a:p>
        </p:txBody>
      </p:sp>
      <p:sp>
        <p:nvSpPr>
          <p:cNvPr id="65" name="矩形 64"/>
          <p:cNvSpPr/>
          <p:nvPr/>
        </p:nvSpPr>
        <p:spPr>
          <a:xfrm>
            <a:off x="487017" y="179574"/>
            <a:ext cx="5190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運算架構選擇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64219" y="1171323"/>
            <a:ext cx="1420367" cy="4705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1554" y="3044689"/>
            <a:ext cx="2387207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Spark</a:t>
            </a:r>
          </a:p>
          <a:p>
            <a:pPr marL="285750" lvl="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</a:t>
            </a: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存取提升運算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效率</a:t>
            </a:r>
            <a:endParaRPr lang="en-US" altLang="zh-TW" sz="16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特別</a:t>
            </a: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適合多迭代</a:t>
            </a:r>
            <a:r>
              <a:rPr lang="en-US" altLang="zh-TW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TW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en-US" altLang="zh-TW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運算的演算法</a:t>
            </a:r>
          </a:p>
          <a:p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266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487017" y="179574"/>
            <a:ext cx="4533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Spark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87017" y="1086646"/>
            <a:ext cx="4663248" cy="178510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TW"/>
            </a:defPPr>
            <a:lvl1pPr>
              <a:defRPr sz="16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狀況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spark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python3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原因</a:t>
            </a:r>
            <a:r>
              <a:rPr lang="en-US" altLang="zh-TW" sz="1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Ambari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僅支援以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python2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安裝叢集，將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spark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套用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python3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連線時會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出錯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1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分別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在四台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host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spark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，使用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start-all.sh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一次啟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spark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叢集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5230050" y="1044556"/>
            <a:ext cx="6388665" cy="2069871"/>
            <a:chOff x="1624803" y="940680"/>
            <a:chExt cx="6388665" cy="193322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7" t="6477" r="2704" b="6108"/>
            <a:stretch/>
          </p:blipFill>
          <p:spPr>
            <a:xfrm>
              <a:off x="1624803" y="940680"/>
              <a:ext cx="6388665" cy="1933227"/>
            </a:xfrm>
            <a:prstGeom prst="rect">
              <a:avLst/>
            </a:prstGeom>
          </p:spPr>
        </p:pic>
        <p:sp>
          <p:nvSpPr>
            <p:cNvPr id="2" name="文字方塊 1"/>
            <p:cNvSpPr txBox="1"/>
            <p:nvPr/>
          </p:nvSpPr>
          <p:spPr>
            <a:xfrm>
              <a:off x="5199276" y="2179637"/>
              <a:ext cx="1284326" cy="316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err="1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SyntaxError</a:t>
              </a:r>
              <a:endPara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13" name="圓角矩形 12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6107081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7633850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9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莊承澔</a:t>
            </a:r>
          </a:p>
        </p:txBody>
      </p:sp>
      <p:sp>
        <p:nvSpPr>
          <p:cNvPr id="5" name="橢圓 4"/>
          <p:cNvSpPr/>
          <p:nvPr/>
        </p:nvSpPr>
        <p:spPr>
          <a:xfrm>
            <a:off x="5150265" y="2402068"/>
            <a:ext cx="3361968" cy="6151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248528" y="3259887"/>
            <a:ext cx="11357148" cy="2867824"/>
            <a:chOff x="248528" y="3259887"/>
            <a:chExt cx="11357148" cy="2867824"/>
          </a:xfrm>
        </p:grpSpPr>
        <p:grpSp>
          <p:nvGrpSpPr>
            <p:cNvPr id="24" name="群組 23"/>
            <p:cNvGrpSpPr/>
            <p:nvPr/>
          </p:nvGrpSpPr>
          <p:grpSpPr>
            <a:xfrm>
              <a:off x="487017" y="3259887"/>
              <a:ext cx="11118659" cy="2801269"/>
              <a:chOff x="485958" y="3350480"/>
              <a:chExt cx="8260769" cy="1942056"/>
            </a:xfrm>
          </p:grpSpPr>
          <p:pic>
            <p:nvPicPr>
              <p:cNvPr id="9" name="圖片 8"/>
              <p:cNvPicPr>
                <a:picLocks noChangeAspect="1"/>
              </p:cNvPicPr>
              <p:nvPr/>
            </p:nvPicPr>
            <p:blipFill rotWithShape="1">
              <a:blip r:embed="rId3"/>
              <a:srcRect t="2597" r="7029" b="44289"/>
              <a:stretch/>
            </p:blipFill>
            <p:spPr>
              <a:xfrm>
                <a:off x="485958" y="3350480"/>
                <a:ext cx="8260769" cy="1942056"/>
              </a:xfrm>
              <a:prstGeom prst="rect">
                <a:avLst/>
              </a:prstGeom>
            </p:spPr>
          </p:pic>
          <p:sp>
            <p:nvSpPr>
              <p:cNvPr id="11" name="文字方塊 10"/>
              <p:cNvSpPr txBox="1"/>
              <p:nvPr/>
            </p:nvSpPr>
            <p:spPr>
              <a:xfrm>
                <a:off x="2983781" y="4321508"/>
                <a:ext cx="1009994" cy="234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4</a:t>
                </a:r>
                <a:r>
                  <a:rPr lang="zh-TW" altLang="en-US" sz="16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個 </a:t>
                </a:r>
                <a:r>
                  <a:rPr lang="en-US" altLang="zh-TW" sz="16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Workers</a:t>
                </a:r>
                <a:endParaRPr lang="zh-TW" altLang="en-US" sz="16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橢圓 24"/>
            <p:cNvSpPr/>
            <p:nvPr/>
          </p:nvSpPr>
          <p:spPr>
            <a:xfrm>
              <a:off x="248528" y="4727076"/>
              <a:ext cx="3361968" cy="140063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574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群組 36"/>
          <p:cNvGrpSpPr/>
          <p:nvPr/>
        </p:nvGrpSpPr>
        <p:grpSpPr>
          <a:xfrm>
            <a:off x="487016" y="2371302"/>
            <a:ext cx="11527184" cy="2293099"/>
            <a:chOff x="59269" y="2300100"/>
            <a:chExt cx="11954931" cy="2364302"/>
          </a:xfrm>
        </p:grpSpPr>
        <p:grpSp>
          <p:nvGrpSpPr>
            <p:cNvPr id="35" name="群組 34"/>
            <p:cNvGrpSpPr/>
            <p:nvPr/>
          </p:nvGrpSpPr>
          <p:grpSpPr>
            <a:xfrm>
              <a:off x="59269" y="2300100"/>
              <a:ext cx="11954931" cy="2364302"/>
              <a:chOff x="59269" y="2300100"/>
              <a:chExt cx="11954931" cy="2364302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 rotWithShape="1">
              <a:blip r:embed="rId2"/>
              <a:srcRect r="9949"/>
              <a:stretch/>
            </p:blipFill>
            <p:spPr>
              <a:xfrm>
                <a:off x="59269" y="2300100"/>
                <a:ext cx="11954931" cy="2364302"/>
              </a:xfrm>
              <a:prstGeom prst="rect">
                <a:avLst/>
              </a:prstGeom>
            </p:spPr>
          </p:pic>
          <p:sp>
            <p:nvSpPr>
              <p:cNvPr id="16" name="文字方塊 15"/>
              <p:cNvSpPr txBox="1"/>
              <p:nvPr/>
            </p:nvSpPr>
            <p:spPr>
              <a:xfrm>
                <a:off x="5877922" y="3639204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沒有資源</a:t>
                </a: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10758690" y="2300100"/>
                <a:ext cx="1255510" cy="349066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資源被</a:t>
                </a: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佔據</a:t>
                </a:r>
              </a:p>
            </p:txBody>
          </p:sp>
          <p:sp>
            <p:nvSpPr>
              <p:cNvPr id="27" name="橢圓 26"/>
              <p:cNvSpPr/>
              <p:nvPr/>
            </p:nvSpPr>
            <p:spPr>
              <a:xfrm>
                <a:off x="4936267" y="4148050"/>
                <a:ext cx="1081455" cy="25216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6" name="橢圓 35"/>
            <p:cNvSpPr/>
            <p:nvPr/>
          </p:nvSpPr>
          <p:spPr>
            <a:xfrm>
              <a:off x="10874829" y="4126136"/>
              <a:ext cx="1081455" cy="25216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487016" y="1044606"/>
            <a:ext cx="5600314" cy="129266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TW"/>
            </a:defPPr>
            <a:lvl1pPr>
              <a:defRPr sz="16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狀況</a:t>
            </a:r>
            <a:r>
              <a:rPr lang="en-US" altLang="zh-TW" sz="1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jupyter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notebook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做多人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spark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開發時住畫面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卡住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原因</a:t>
            </a:r>
            <a:r>
              <a:rPr lang="en-US" altLang="zh-TW" sz="1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Spark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叢集的資源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被同一個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job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佔據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解決方法</a:t>
            </a:r>
            <a:r>
              <a:rPr lang="en-US" altLang="zh-TW" sz="1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限制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單一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job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使用總核心數量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17" name="圓角矩形 16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6107081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7633850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23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莊承澔</a:t>
            </a:r>
          </a:p>
        </p:txBody>
      </p:sp>
      <p:sp>
        <p:nvSpPr>
          <p:cNvPr id="25" name="矩形 24"/>
          <p:cNvSpPr/>
          <p:nvPr/>
        </p:nvSpPr>
        <p:spPr>
          <a:xfrm>
            <a:off x="487016" y="179574"/>
            <a:ext cx="48432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Spark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4" name="群組 33"/>
          <p:cNvGrpSpPr/>
          <p:nvPr/>
        </p:nvGrpSpPr>
        <p:grpSpPr>
          <a:xfrm>
            <a:off x="487016" y="4398684"/>
            <a:ext cx="11544119" cy="1804595"/>
            <a:chOff x="59270" y="4398684"/>
            <a:chExt cx="11971865" cy="1804595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3"/>
            <a:srcRect r="9822"/>
            <a:stretch/>
          </p:blipFill>
          <p:spPr>
            <a:xfrm>
              <a:off x="59270" y="5273067"/>
              <a:ext cx="11971865" cy="930212"/>
            </a:xfrm>
            <a:prstGeom prst="rect">
              <a:avLst/>
            </a:prstGeom>
          </p:spPr>
        </p:pic>
        <p:cxnSp>
          <p:nvCxnSpPr>
            <p:cNvPr id="3" name="直線單箭頭接點 2"/>
            <p:cNvCxnSpPr>
              <a:endCxn id="29" idx="0"/>
            </p:cNvCxnSpPr>
            <p:nvPr/>
          </p:nvCxnSpPr>
          <p:spPr>
            <a:xfrm>
              <a:off x="5469775" y="4398684"/>
              <a:ext cx="7219" cy="1173428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7998700" y="5273269"/>
              <a:ext cx="4015501" cy="33855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--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total-executor-cores 10 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#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限制核心數</a:t>
              </a:r>
            </a:p>
          </p:txBody>
        </p:sp>
        <p:sp>
          <p:nvSpPr>
            <p:cNvPr id="29" name="橢圓 28"/>
            <p:cNvSpPr/>
            <p:nvPr/>
          </p:nvSpPr>
          <p:spPr>
            <a:xfrm>
              <a:off x="4936266" y="5572112"/>
              <a:ext cx="1081455" cy="5999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053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19781" y="3371143"/>
            <a:ext cx="6300915" cy="2424284"/>
            <a:chOff x="219781" y="3371143"/>
            <a:chExt cx="6300915" cy="2424284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2"/>
            <a:srcRect l="1" t="50832" r="41173"/>
            <a:stretch/>
          </p:blipFill>
          <p:spPr>
            <a:xfrm>
              <a:off x="219781" y="3376685"/>
              <a:ext cx="6300915" cy="1884026"/>
            </a:xfrm>
            <a:prstGeom prst="rect">
              <a:avLst/>
            </a:prstGeom>
          </p:spPr>
        </p:pic>
        <p:sp>
          <p:nvSpPr>
            <p:cNvPr id="30" name="文字方塊 29"/>
            <p:cNvSpPr txBox="1"/>
            <p:nvPr/>
          </p:nvSpPr>
          <p:spPr>
            <a:xfrm>
              <a:off x="2272106" y="5260711"/>
              <a:ext cx="3583788" cy="534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err="1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OutOfDirectMemoryError</a:t>
              </a:r>
              <a:endPara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5278582" y="3371143"/>
              <a:ext cx="1231999" cy="338554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記憶體不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足</a:t>
              </a: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7839598" y="1696832"/>
            <a:ext cx="2059253" cy="53471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記憶體不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足</a:t>
            </a:r>
          </a:p>
        </p:txBody>
      </p:sp>
      <p:sp>
        <p:nvSpPr>
          <p:cNvPr id="35" name="橢圓 34"/>
          <p:cNvSpPr/>
          <p:nvPr/>
        </p:nvSpPr>
        <p:spPr>
          <a:xfrm>
            <a:off x="1119054" y="4699275"/>
            <a:ext cx="4535623" cy="257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87017" y="179574"/>
            <a:ext cx="52110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Spark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87017" y="1164907"/>
            <a:ext cx="4018140" cy="178510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TW"/>
            </a:defPPr>
            <a:lvl1pPr>
              <a:defRPr sz="16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狀況</a:t>
            </a:r>
            <a:r>
              <a:rPr lang="en-US" altLang="zh-TW" sz="1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叢集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運算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1M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筆資料計算相似度時持間很長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原因</a:t>
            </a:r>
            <a:r>
              <a:rPr lang="en-US" altLang="zh-TW" sz="1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記憶體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不足，導致部分工作需重做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(executer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預設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1G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解決方法</a:t>
            </a:r>
            <a:r>
              <a:rPr lang="en-US" altLang="zh-TW" sz="1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加大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executor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記憶體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13" name="圓角矩形 12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6107081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7633850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9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莊承澔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D73D88F-0599-4F17-8E9A-49B6F03089E7}"/>
              </a:ext>
            </a:extLst>
          </p:cNvPr>
          <p:cNvCxnSpPr>
            <a:cxnSpLocks/>
          </p:cNvCxnSpPr>
          <p:nvPr/>
        </p:nvCxnSpPr>
        <p:spPr>
          <a:xfrm flipV="1">
            <a:off x="6614301" y="4044023"/>
            <a:ext cx="750776" cy="19133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505869" y="3829952"/>
            <a:ext cx="406148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executor-memory 9g --executor-cores 2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D73D88F-0599-4F17-8E9A-49B6F03089E7}"/>
              </a:ext>
            </a:extLst>
          </p:cNvPr>
          <p:cNvCxnSpPr>
            <a:cxnSpLocks/>
          </p:cNvCxnSpPr>
          <p:nvPr/>
        </p:nvCxnSpPr>
        <p:spPr>
          <a:xfrm>
            <a:off x="9310255" y="4505499"/>
            <a:ext cx="8312" cy="617408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6703"/>
          <a:stretch/>
        </p:blipFill>
        <p:spPr>
          <a:xfrm>
            <a:off x="7505870" y="3356724"/>
            <a:ext cx="4061488" cy="461950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6816281" y="1110815"/>
            <a:ext cx="5147119" cy="2179827"/>
            <a:chOff x="7270758" y="678915"/>
            <a:chExt cx="4964045" cy="2179827"/>
          </a:xfrm>
        </p:grpSpPr>
        <p:grpSp>
          <p:nvGrpSpPr>
            <p:cNvPr id="7" name="群組 6"/>
            <p:cNvGrpSpPr/>
            <p:nvPr/>
          </p:nvGrpSpPr>
          <p:grpSpPr>
            <a:xfrm>
              <a:off x="7289072" y="678915"/>
              <a:ext cx="4945731" cy="2137089"/>
              <a:chOff x="1888058" y="2911900"/>
              <a:chExt cx="5076237" cy="2741033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4"/>
              <a:srcRect l="5305" t="38631" r="37421" b="1198"/>
              <a:stretch/>
            </p:blipFill>
            <p:spPr>
              <a:xfrm>
                <a:off x="1888058" y="2926365"/>
                <a:ext cx="5076237" cy="2726568"/>
              </a:xfrm>
              <a:prstGeom prst="rect">
                <a:avLst/>
              </a:prstGeom>
            </p:spPr>
          </p:pic>
          <p:sp>
            <p:nvSpPr>
              <p:cNvPr id="27" name="文字方塊 26"/>
              <p:cNvSpPr txBox="1"/>
              <p:nvPr/>
            </p:nvSpPr>
            <p:spPr>
              <a:xfrm>
                <a:off x="5969066" y="2911900"/>
                <a:ext cx="995229" cy="43423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耗時太久</a:t>
                </a:r>
                <a:endPara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6" name="橢圓 35"/>
            <p:cNvSpPr/>
            <p:nvPr/>
          </p:nvSpPr>
          <p:spPr>
            <a:xfrm>
              <a:off x="7270758" y="2616957"/>
              <a:ext cx="2169527" cy="2417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7" name="文字方塊 36"/>
          <p:cNvSpPr txBox="1"/>
          <p:nvPr/>
        </p:nvSpPr>
        <p:spPr>
          <a:xfrm>
            <a:off x="9536614" y="286419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3618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6816281" y="5161893"/>
            <a:ext cx="5175801" cy="1089296"/>
            <a:chOff x="6816281" y="5161893"/>
            <a:chExt cx="5175801" cy="1089296"/>
          </a:xfrm>
        </p:grpSpPr>
        <p:grpSp>
          <p:nvGrpSpPr>
            <p:cNvPr id="2" name="群組 1"/>
            <p:cNvGrpSpPr/>
            <p:nvPr/>
          </p:nvGrpSpPr>
          <p:grpSpPr>
            <a:xfrm>
              <a:off x="6816281" y="5161893"/>
              <a:ext cx="5175801" cy="1089296"/>
              <a:chOff x="6816281" y="5161893"/>
              <a:chExt cx="5232143" cy="1089296"/>
            </a:xfrm>
          </p:grpSpPr>
          <p:pic>
            <p:nvPicPr>
              <p:cNvPr id="24" name="圖片 23"/>
              <p:cNvPicPr>
                <a:picLocks noChangeAspect="1"/>
              </p:cNvPicPr>
              <p:nvPr/>
            </p:nvPicPr>
            <p:blipFill rotWithShape="1">
              <a:blip r:embed="rId5"/>
              <a:srcRect l="8928" t="78362" r="29084"/>
              <a:stretch/>
            </p:blipFill>
            <p:spPr>
              <a:xfrm>
                <a:off x="6816281" y="5164050"/>
                <a:ext cx="5232143" cy="1064029"/>
              </a:xfrm>
              <a:prstGeom prst="rect">
                <a:avLst/>
              </a:prstGeom>
            </p:spPr>
          </p:pic>
          <p:sp>
            <p:nvSpPr>
              <p:cNvPr id="31" name="文字方塊 30"/>
              <p:cNvSpPr txBox="1"/>
              <p:nvPr/>
            </p:nvSpPr>
            <p:spPr>
              <a:xfrm>
                <a:off x="9650268" y="5881857"/>
                <a:ext cx="1968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增加記憶</a:t>
                </a:r>
                <a:r>
                  <a:rPr lang="zh-TW" altLang="en-US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體</a:t>
                </a:r>
                <a:r>
                  <a:rPr lang="en-US" altLang="zh-TW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764</a:t>
                </a:r>
                <a:r>
                  <a:rPr lang="zh-TW" altLang="en-US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秒</a:t>
                </a:r>
                <a:endParaRPr lang="zh-TW" altLang="en-US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10587543" y="5161893"/>
                <a:ext cx="1459054" cy="338554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記憶體改為</a:t>
                </a:r>
                <a:r>
                  <a:rPr lang="en-US" altLang="zh-TW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9g</a:t>
                </a:r>
                <a:endPara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8" name="橢圓 37"/>
            <p:cNvSpPr/>
            <p:nvPr/>
          </p:nvSpPr>
          <p:spPr>
            <a:xfrm>
              <a:off x="6912928" y="5986294"/>
              <a:ext cx="2249539" cy="2417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700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2"/>
          <a:srcRect l="1" t="245" r="34050"/>
          <a:stretch/>
        </p:blipFill>
        <p:spPr>
          <a:xfrm>
            <a:off x="5827210" y="1380067"/>
            <a:ext cx="6347857" cy="4740837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87017" y="179574"/>
            <a:ext cx="52110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Spark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效能優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13" name="圓角矩形 12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6107081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7633850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9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莊承澔</a:t>
            </a: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t="47436" r="42052"/>
          <a:stretch/>
        </p:blipFill>
        <p:spPr>
          <a:xfrm>
            <a:off x="103200" y="2676698"/>
            <a:ext cx="5690771" cy="1754078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90" y="4557411"/>
            <a:ext cx="5632534" cy="1479272"/>
          </a:xfrm>
          <a:prstGeom prst="rect">
            <a:avLst/>
          </a:prstGeom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6758247" y="2701632"/>
            <a:ext cx="2161309" cy="1662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137634" y="2683226"/>
            <a:ext cx="1835759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切割資料成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份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0087984" y="5751572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切割資料</a:t>
            </a: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630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87056" y="5457982"/>
            <a:ext cx="5584968" cy="4848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87017" y="1074497"/>
            <a:ext cx="3665943" cy="1538883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TW"/>
            </a:defPPr>
            <a:lvl1pPr>
              <a:defRPr sz="16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狀況</a:t>
            </a:r>
            <a:r>
              <a:rPr lang="en-US" altLang="zh-TW" sz="1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executor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只有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個在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原因</a:t>
            </a:r>
            <a:r>
              <a:rPr lang="en-US" altLang="zh-TW" sz="1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資料只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解決方法</a:t>
            </a:r>
            <a:r>
              <a:rPr lang="en-US" altLang="zh-TW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將自料切割更多塊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438108" y="2671156"/>
            <a:ext cx="1344984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8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個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executor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554335" y="5119342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764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</a:p>
        </p:txBody>
      </p:sp>
      <p:cxnSp>
        <p:nvCxnSpPr>
          <p:cNvPr id="10" name="直線單箭頭接點 9"/>
          <p:cNvCxnSpPr>
            <a:endCxn id="29" idx="0"/>
          </p:cNvCxnSpPr>
          <p:nvPr/>
        </p:nvCxnSpPr>
        <p:spPr>
          <a:xfrm>
            <a:off x="10956972" y="5488674"/>
            <a:ext cx="0" cy="2628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6777641" y="1748439"/>
            <a:ext cx="4660671" cy="17180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0467451" y="1649674"/>
            <a:ext cx="1686680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切割資料成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份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3798481" y="4558139"/>
            <a:ext cx="196053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4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個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executor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在工作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859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9" grpId="0"/>
      <p:bldP spid="8" grpId="0"/>
      <p:bldP spid="28" grpId="0" animBg="1"/>
      <p:bldP spid="3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487017" y="179574"/>
            <a:ext cx="52110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Spark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效能優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13" name="圓角矩形 12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6107081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7633850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19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莊承澔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487017" y="1188262"/>
            <a:ext cx="3842050" cy="1538883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TW"/>
            </a:defPPr>
            <a:lvl1pPr>
              <a:defRPr sz="16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狀況</a:t>
            </a:r>
            <a:r>
              <a:rPr lang="en-US" altLang="zh-TW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切割不正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造成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資源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浪費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原因</a:t>
            </a:r>
            <a:r>
              <a:rPr lang="en-US" altLang="zh-TW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切割份數非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executer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倍數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解決方法</a:t>
            </a:r>
            <a:r>
              <a:rPr lang="en-US" altLang="zh-TW" sz="1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executer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倍數</a:t>
            </a:r>
          </a:p>
        </p:txBody>
      </p:sp>
      <p:grpSp>
        <p:nvGrpSpPr>
          <p:cNvPr id="25" name="群組 24"/>
          <p:cNvGrpSpPr/>
          <p:nvPr/>
        </p:nvGrpSpPr>
        <p:grpSpPr>
          <a:xfrm>
            <a:off x="4345817" y="982056"/>
            <a:ext cx="7806577" cy="5260177"/>
            <a:chOff x="59266" y="888812"/>
            <a:chExt cx="7806577" cy="5260177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66" y="3751553"/>
              <a:ext cx="7774517" cy="2397436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7" y="1216255"/>
              <a:ext cx="7774517" cy="2383545"/>
            </a:xfrm>
            <a:prstGeom prst="rect">
              <a:avLst/>
            </a:prstGeom>
          </p:spPr>
        </p:pic>
        <p:grpSp>
          <p:nvGrpSpPr>
            <p:cNvPr id="30" name="群組 29"/>
            <p:cNvGrpSpPr/>
            <p:nvPr/>
          </p:nvGrpSpPr>
          <p:grpSpPr>
            <a:xfrm>
              <a:off x="5203767" y="1404854"/>
              <a:ext cx="2630016" cy="2136371"/>
              <a:chOff x="5203767" y="1404854"/>
              <a:chExt cx="2630016" cy="2136371"/>
            </a:xfrm>
          </p:grpSpPr>
          <p:cxnSp>
            <p:nvCxnSpPr>
              <p:cNvPr id="37" name="直線接點 36"/>
              <p:cNvCxnSpPr/>
              <p:nvPr/>
            </p:nvCxnSpPr>
            <p:spPr>
              <a:xfrm>
                <a:off x="5203767" y="1404854"/>
                <a:ext cx="24938" cy="2136371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單箭頭接點 37"/>
              <p:cNvCxnSpPr/>
              <p:nvPr/>
            </p:nvCxnSpPr>
            <p:spPr>
              <a:xfrm>
                <a:off x="5212080" y="1546171"/>
                <a:ext cx="2621703" cy="1662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文字方塊 34"/>
            <p:cNvSpPr txBox="1"/>
            <p:nvPr/>
          </p:nvSpPr>
          <p:spPr>
            <a:xfrm>
              <a:off x="4645090" y="888812"/>
              <a:ext cx="3220753" cy="369332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切割資料成</a:t>
              </a: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份造成資源浪費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6030084" y="3575277"/>
              <a:ext cx="1835759" cy="369332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切割資料成</a:t>
              </a: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16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份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29934" y="2802598"/>
            <a:ext cx="4283823" cy="3384264"/>
            <a:chOff x="29934" y="2802598"/>
            <a:chExt cx="4283823" cy="3384264"/>
          </a:xfrm>
        </p:grpSpPr>
        <p:pic>
          <p:nvPicPr>
            <p:cNvPr id="32" name="圖片 31"/>
            <p:cNvPicPr>
              <a:picLocks noChangeAspect="1"/>
            </p:cNvPicPr>
            <p:nvPr/>
          </p:nvPicPr>
          <p:blipFill rotWithShape="1">
            <a:blip r:embed="rId4"/>
            <a:srcRect t="1989" r="31458" b="1"/>
            <a:stretch/>
          </p:blipFill>
          <p:spPr>
            <a:xfrm>
              <a:off x="29934" y="2802598"/>
              <a:ext cx="4252132" cy="3338056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2850974" y="5177673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630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秒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4" name="直線單箭頭接點 23"/>
            <p:cNvCxnSpPr/>
            <p:nvPr/>
          </p:nvCxnSpPr>
          <p:spPr>
            <a:xfrm>
              <a:off x="3191250" y="5502591"/>
              <a:ext cx="4168" cy="2397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/>
          </p:nvSpPr>
          <p:spPr>
            <a:xfrm>
              <a:off x="540971" y="3634469"/>
              <a:ext cx="2161309" cy="2103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2477998" y="2804908"/>
              <a:ext cx="1835759" cy="369332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切割資料成</a:t>
              </a: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16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份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爆炸 2 30"/>
            <p:cNvSpPr/>
            <p:nvPr/>
          </p:nvSpPr>
          <p:spPr>
            <a:xfrm>
              <a:off x="2784472" y="5556983"/>
              <a:ext cx="1097571" cy="629879"/>
            </a:xfrm>
            <a:prstGeom prst="irregularSeal2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163118" y="5931961"/>
              <a:ext cx="2249539" cy="2417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2925933" y="5681644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528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秒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5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53" y="9370"/>
            <a:ext cx="12190495" cy="4102291"/>
          </a:xfrm>
          <a:prstGeom prst="rect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78000">
                <a:schemeClr val="accent2">
                  <a:lumMod val="60000"/>
                  <a:lumOff val="40000"/>
                </a:schemeClr>
              </a:gs>
              <a:gs pos="20000">
                <a:schemeClr val="accent2">
                  <a:lumMod val="75000"/>
                </a:schemeClr>
              </a:gs>
            </a:gsLst>
            <a:lin ang="108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72" tIns="34286" rIns="68572" bIns="34286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5891229" y="4493758"/>
            <a:ext cx="3290453" cy="123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867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55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TW" altLang="en-US" sz="2655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</a:t>
            </a:r>
            <a:r>
              <a:rPr lang="zh-CN" altLang="en-US" sz="2655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en-US" altLang="zh-CN" sz="2655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4797" dirty="0">
                <a:solidFill>
                  <a:srgbClr val="F0D0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TW" altLang="en-US" sz="3034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前端網頁呈現</a:t>
            </a:r>
            <a:endParaRPr lang="en-US" altLang="zh-CN" sz="479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5711594" y="4362947"/>
            <a:ext cx="0" cy="189378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/>
          <p:cNvSpPr txBox="1"/>
          <p:nvPr/>
        </p:nvSpPr>
        <p:spPr>
          <a:xfrm>
            <a:off x="4039883" y="5928521"/>
            <a:ext cx="1203431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+mj-ea"/>
                <a:cs typeface="Arial" panose="020B0604020202020204" pitchFamily="34" charset="0"/>
              </a:rPr>
              <a:t>PART </a:t>
            </a:r>
            <a:r>
              <a:rPr lang="en-US" altLang="zh-CN" sz="213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+mj-ea"/>
                <a:cs typeface="Arial" panose="020B0604020202020204" pitchFamily="34" charset="0"/>
              </a:rPr>
              <a:t>0</a:t>
            </a:r>
            <a:r>
              <a:rPr lang="en-US" altLang="zh-TW" sz="2133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6</a:t>
            </a:r>
            <a:endParaRPr lang="zh-CN" altLang="en-US" sz="2133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43236" y="4328068"/>
            <a:ext cx="1400077" cy="14000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3" name="TextBox 13"/>
          <p:cNvSpPr txBox="1"/>
          <p:nvPr/>
        </p:nvSpPr>
        <p:spPr>
          <a:xfrm>
            <a:off x="4015574" y="4547938"/>
            <a:ext cx="1203431" cy="1025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4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+mj-ea"/>
                <a:cs typeface="Arial" panose="020B0604020202020204" pitchFamily="34" charset="0"/>
              </a:rPr>
              <a:t>0</a:t>
            </a:r>
            <a:r>
              <a:rPr lang="en-US" altLang="zh-TW" sz="6664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6</a:t>
            </a:r>
            <a:endParaRPr lang="zh-CN" altLang="en-US" sz="6664" b="1" dirty="0">
              <a:solidFill>
                <a:schemeClr val="accent1"/>
              </a:solidFill>
              <a:latin typeface="微軟正黑體" panose="020B0604030504040204" pitchFamily="34" charset="-120"/>
              <a:ea typeface="+mj-ea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596550" y="593031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許立榆</a:t>
            </a:r>
          </a:p>
        </p:txBody>
      </p:sp>
      <p:sp>
        <p:nvSpPr>
          <p:cNvPr id="28" name="矩形 27"/>
          <p:cNvSpPr/>
          <p:nvPr/>
        </p:nvSpPr>
        <p:spPr>
          <a:xfrm>
            <a:off x="753" y="8104"/>
            <a:ext cx="12192000" cy="4068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6836" b="-165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dirty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482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7" grpId="0"/>
      <p:bldP spid="23" grpId="0"/>
      <p:bldP spid="2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12588" y="1732455"/>
            <a:ext cx="5076027" cy="4058751"/>
          </a:xfrm>
        </p:spPr>
        <p:txBody>
          <a:bodyPr>
            <a:normAutofit/>
          </a:bodyPr>
          <a:lstStyle/>
          <a:p>
            <a:r>
              <a:rPr lang="en-US" altLang="zh-TW" sz="3000" dirty="0" smtClean="0"/>
              <a:t>LINE</a:t>
            </a:r>
            <a:r>
              <a:rPr lang="zh-TW" altLang="en-US" sz="3000" dirty="0" smtClean="0"/>
              <a:t> </a:t>
            </a:r>
            <a:r>
              <a:rPr lang="en-US" altLang="zh-TW" sz="3000" dirty="0" smtClean="0"/>
              <a:t>BOT</a:t>
            </a:r>
            <a:r>
              <a:rPr lang="zh-TW" altLang="en-US" sz="3000" dirty="0" smtClean="0"/>
              <a:t> </a:t>
            </a:r>
            <a:endParaRPr lang="en-US" altLang="zh-TW" sz="3000" dirty="0" smtClean="0"/>
          </a:p>
          <a:p>
            <a:r>
              <a:rPr lang="en-US" altLang="zh-TW" sz="3000" dirty="0" smtClean="0"/>
              <a:t>LIFF</a:t>
            </a:r>
          </a:p>
          <a:p>
            <a:r>
              <a:rPr lang="en-US" altLang="zh-TW" sz="3000" dirty="0" smtClean="0"/>
              <a:t>Flask + HTML5 + CSS3 + </a:t>
            </a:r>
            <a:r>
              <a:rPr lang="en-US" altLang="zh-TW" sz="3000" dirty="0" smtClean="0"/>
              <a:t>JS</a:t>
            </a:r>
          </a:p>
          <a:p>
            <a:endParaRPr lang="zh-TW" altLang="en-US" sz="3000" dirty="0"/>
          </a:p>
        </p:txBody>
      </p:sp>
      <p:grpSp>
        <p:nvGrpSpPr>
          <p:cNvPr id="13" name="群組 12"/>
          <p:cNvGrpSpPr/>
          <p:nvPr/>
        </p:nvGrpSpPr>
        <p:grpSpPr>
          <a:xfrm>
            <a:off x="5284436" y="1005971"/>
            <a:ext cx="1575889" cy="5195326"/>
            <a:chOff x="3827209" y="1009006"/>
            <a:chExt cx="1514475" cy="5561706"/>
          </a:xfrm>
        </p:grpSpPr>
        <p:sp>
          <p:nvSpPr>
            <p:cNvPr id="4" name="圓角矩形 3"/>
            <p:cNvSpPr/>
            <p:nvPr/>
          </p:nvSpPr>
          <p:spPr>
            <a:xfrm>
              <a:off x="3827209" y="1246062"/>
              <a:ext cx="1514475" cy="5324650"/>
            </a:xfrm>
            <a:prstGeom prst="roundRect">
              <a:avLst/>
            </a:prstGeom>
            <a:gradFill flip="none" rotWithShape="1">
              <a:gsLst>
                <a:gs pos="75000">
                  <a:srgbClr val="86D9F5"/>
                </a:gs>
                <a:gs pos="100000">
                  <a:srgbClr val="29C7FF"/>
                </a:gs>
                <a:gs pos="0">
                  <a:srgbClr val="C5EDF7"/>
                </a:gs>
              </a:gsLst>
              <a:lin ang="54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1396" y="3597654"/>
              <a:ext cx="1053892" cy="971580"/>
            </a:xfrm>
            <a:prstGeom prst="rect">
              <a:avLst/>
            </a:prstGeom>
          </p:spPr>
        </p:pic>
        <p:grpSp>
          <p:nvGrpSpPr>
            <p:cNvPr id="6" name="群組 5"/>
            <p:cNvGrpSpPr/>
            <p:nvPr/>
          </p:nvGrpSpPr>
          <p:grpSpPr>
            <a:xfrm>
              <a:off x="4119317" y="1009006"/>
              <a:ext cx="930258" cy="691933"/>
              <a:chOff x="1200150" y="248298"/>
              <a:chExt cx="930258" cy="691933"/>
            </a:xfrm>
          </p:grpSpPr>
          <p:sp>
            <p:nvSpPr>
              <p:cNvPr id="7" name="圓角矩形 6"/>
              <p:cNvSpPr/>
              <p:nvPr/>
            </p:nvSpPr>
            <p:spPr>
              <a:xfrm>
                <a:off x="1200150" y="248298"/>
                <a:ext cx="930258" cy="691933"/>
              </a:xfrm>
              <a:prstGeom prst="roundRect">
                <a:avLst/>
              </a:prstGeom>
              <a:solidFill>
                <a:schemeClr val="tx2">
                  <a:lumMod val="25000"/>
                </a:schemeClr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1289042" y="293900"/>
                <a:ext cx="7397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前端呈現</a:t>
                </a:r>
              </a:p>
            </p:txBody>
          </p:sp>
        </p:grp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1538" y="2632579"/>
              <a:ext cx="1047893" cy="755923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6153" y="1797963"/>
              <a:ext cx="736585" cy="736585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4252" y="4664386"/>
              <a:ext cx="948179" cy="850895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1669" y="5599637"/>
              <a:ext cx="1298108" cy="667598"/>
            </a:xfrm>
            <a:prstGeom prst="rect">
              <a:avLst/>
            </a:prstGeom>
          </p:spPr>
        </p:pic>
      </p:grpSp>
      <p:cxnSp>
        <p:nvCxnSpPr>
          <p:cNvPr id="15" name="直線接點 14"/>
          <p:cNvCxnSpPr/>
          <p:nvPr/>
        </p:nvCxnSpPr>
        <p:spPr>
          <a:xfrm>
            <a:off x="6110776" y="1404851"/>
            <a:ext cx="1388" cy="50079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矩形 23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25" name="矩形 24"/>
          <p:cNvSpPr/>
          <p:nvPr/>
        </p:nvSpPr>
        <p:spPr>
          <a:xfrm>
            <a:off x="487017" y="179574"/>
            <a:ext cx="2856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呈現</a:t>
            </a:r>
          </a:p>
        </p:txBody>
      </p:sp>
      <p:grpSp>
        <p:nvGrpSpPr>
          <p:cNvPr id="34" name="群組 33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35" name="圓角矩形 34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36" name="圓角矩形 3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38" name="圓角矩形 3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39" name="圓角矩形 38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pic>
        <p:nvPicPr>
          <p:cNvPr id="14" name="圖片 1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6515" y="3400248"/>
            <a:ext cx="1675909" cy="280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49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0.20121 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雲朵形圖說文字 5"/>
          <p:cNvSpPr/>
          <p:nvPr/>
        </p:nvSpPr>
        <p:spPr>
          <a:xfrm>
            <a:off x="3035981" y="2409341"/>
            <a:ext cx="1439214" cy="927279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427262" y="2699851"/>
            <a:ext cx="65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土豪</a:t>
            </a:r>
            <a:r>
              <a:rPr lang="en-US" altLang="zh-TW" dirty="0">
                <a:solidFill>
                  <a:srgbClr val="C00000"/>
                </a:solidFill>
              </a:rPr>
              <a:t>?</a:t>
            </a:r>
            <a:endParaRPr lang="zh-TW" altLang="en-US" dirty="0">
              <a:solidFill>
                <a:srgbClr val="C0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87" y="3046105"/>
            <a:ext cx="1477851" cy="1477851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>
            <a:off x="4184329" y="3664286"/>
            <a:ext cx="898301" cy="1486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770" y="2600419"/>
            <a:ext cx="1455494" cy="2187799"/>
          </a:xfrm>
          <a:prstGeom prst="rect">
            <a:avLst/>
          </a:prstGeom>
        </p:spPr>
      </p:pic>
      <p:sp>
        <p:nvSpPr>
          <p:cNvPr id="17" name="向右箭號 16"/>
          <p:cNvSpPr/>
          <p:nvPr/>
        </p:nvSpPr>
        <p:spPr>
          <a:xfrm>
            <a:off x="7329706" y="3632581"/>
            <a:ext cx="898301" cy="1486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22" name="雲朵形圖說文字 21"/>
          <p:cNvSpPr/>
          <p:nvPr/>
        </p:nvSpPr>
        <p:spPr>
          <a:xfrm flipH="1">
            <a:off x="7180529" y="1818575"/>
            <a:ext cx="1439214" cy="927279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文字方塊 22"/>
          <p:cNvSpPr txBox="1"/>
          <p:nvPr/>
        </p:nvSpPr>
        <p:spPr>
          <a:xfrm flipH="1">
            <a:off x="7355573" y="2112726"/>
            <a:ext cx="12641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dirty="0">
                <a:solidFill>
                  <a:srgbClr val="C00000"/>
                </a:solidFill>
              </a:rPr>
              <a:t>處理 「土豪</a:t>
            </a:r>
            <a:r>
              <a:rPr lang="en-US" altLang="zh-TW" sz="1350" dirty="0">
                <a:solidFill>
                  <a:srgbClr val="C00000"/>
                </a:solidFill>
              </a:rPr>
              <a:t>?</a:t>
            </a:r>
            <a:r>
              <a:rPr lang="zh-TW" altLang="en-US" sz="1350" dirty="0">
                <a:solidFill>
                  <a:srgbClr val="C00000"/>
                </a:solidFill>
              </a:rPr>
              <a:t>」</a:t>
            </a:r>
          </a:p>
        </p:txBody>
      </p:sp>
      <p:sp>
        <p:nvSpPr>
          <p:cNvPr id="24" name="向右箭號 23"/>
          <p:cNvSpPr/>
          <p:nvPr/>
        </p:nvSpPr>
        <p:spPr>
          <a:xfrm flipH="1">
            <a:off x="7325810" y="4035033"/>
            <a:ext cx="898301" cy="1486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25" name="向右箭號 24"/>
          <p:cNvSpPr/>
          <p:nvPr/>
        </p:nvSpPr>
        <p:spPr>
          <a:xfrm flipH="1">
            <a:off x="4184329" y="4054643"/>
            <a:ext cx="898301" cy="1486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grpSp>
        <p:nvGrpSpPr>
          <p:cNvPr id="3" name="群組 2"/>
          <p:cNvGrpSpPr/>
          <p:nvPr/>
        </p:nvGrpSpPr>
        <p:grpSpPr>
          <a:xfrm>
            <a:off x="7987659" y="5041999"/>
            <a:ext cx="1076409" cy="369272"/>
            <a:chOff x="7987659" y="5041999"/>
            <a:chExt cx="1076409" cy="369272"/>
          </a:xfrm>
        </p:grpSpPr>
        <p:sp>
          <p:nvSpPr>
            <p:cNvPr id="27" name="直線圖說文字 1 26"/>
            <p:cNvSpPr/>
            <p:nvPr/>
          </p:nvSpPr>
          <p:spPr>
            <a:xfrm rot="10800000" flipH="1">
              <a:off x="7987659" y="5041999"/>
              <a:ext cx="983555" cy="369272"/>
            </a:xfrm>
            <a:prstGeom prst="borderCallout1">
              <a:avLst>
                <a:gd name="adj1" fmla="val 18750"/>
                <a:gd name="adj2" fmla="val -8333"/>
                <a:gd name="adj3" fmla="val 281216"/>
                <a:gd name="adj4" fmla="val -25476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sz="135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8080513" y="5102134"/>
              <a:ext cx="98355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50" dirty="0">
                  <a:solidFill>
                    <a:srgbClr val="C00000"/>
                  </a:solidFill>
                </a:rPr>
                <a:t>回覆結果</a:t>
              </a:r>
            </a:p>
          </p:txBody>
        </p:sp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242" y="3057262"/>
            <a:ext cx="1123590" cy="1743139"/>
          </a:xfrm>
          <a:prstGeom prst="rect">
            <a:avLst/>
          </a:prstGeom>
        </p:spPr>
      </p:pic>
      <p:sp>
        <p:nvSpPr>
          <p:cNvPr id="29" name="直線圖說文字 1 28"/>
          <p:cNvSpPr/>
          <p:nvPr/>
        </p:nvSpPr>
        <p:spPr>
          <a:xfrm rot="10800000" flipH="1">
            <a:off x="3739772" y="4890545"/>
            <a:ext cx="1935314" cy="422802"/>
          </a:xfrm>
          <a:prstGeom prst="borderCallout1">
            <a:avLst>
              <a:gd name="adj1" fmla="val 18750"/>
              <a:gd name="adj2" fmla="val -8333"/>
              <a:gd name="adj3" fmla="val 208639"/>
              <a:gd name="adj4" fmla="val -5666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>
              <a:solidFill>
                <a:srgbClr val="C0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3755591" y="4963928"/>
            <a:ext cx="19194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dirty="0">
                <a:solidFill>
                  <a:srgbClr val="C00000"/>
                </a:solidFill>
              </a:rPr>
              <a:t>你才土豪 </a:t>
            </a:r>
            <a:r>
              <a:rPr lang="zh-TW" altLang="en-US" sz="1350" dirty="0" smtClean="0">
                <a:solidFill>
                  <a:srgbClr val="C00000"/>
                </a:solidFill>
              </a:rPr>
              <a:t>你</a:t>
            </a:r>
            <a:r>
              <a:rPr lang="en-US" altLang="zh-TW" sz="1350" dirty="0" smtClean="0">
                <a:solidFill>
                  <a:srgbClr val="C00000"/>
                </a:solidFill>
              </a:rPr>
              <a:t>…..</a:t>
            </a:r>
            <a:r>
              <a:rPr lang="zh-TW" altLang="en-US" sz="1350" dirty="0" smtClean="0">
                <a:solidFill>
                  <a:srgbClr val="C00000"/>
                </a:solidFill>
              </a:rPr>
              <a:t> </a:t>
            </a:r>
            <a:r>
              <a:rPr lang="en-US" altLang="zh-TW" sz="1350" dirty="0" smtClean="0">
                <a:solidFill>
                  <a:srgbClr val="C00000"/>
                </a:solidFill>
              </a:rPr>
              <a:t>(</a:t>
            </a:r>
            <a:r>
              <a:rPr lang="zh-TW" altLang="en-US" sz="1350" dirty="0">
                <a:solidFill>
                  <a:srgbClr val="C00000"/>
                </a:solidFill>
              </a:rPr>
              <a:t>ﾟ皿ﾟ</a:t>
            </a:r>
            <a:r>
              <a:rPr lang="ja-JP" altLang="en-US" sz="1350" dirty="0">
                <a:solidFill>
                  <a:srgbClr val="C00000"/>
                </a:solidFill>
              </a:rPr>
              <a:t>ﾒ</a:t>
            </a:r>
            <a:r>
              <a:rPr lang="en-US" altLang="ja-JP" sz="1350" dirty="0">
                <a:solidFill>
                  <a:srgbClr val="C00000"/>
                </a:solidFill>
              </a:rPr>
              <a:t>)</a:t>
            </a:r>
            <a:endParaRPr lang="zh-TW" altLang="en-US" sz="1350" dirty="0">
              <a:solidFill>
                <a:srgbClr val="C00000"/>
              </a:solidFill>
            </a:endParaRPr>
          </a:p>
        </p:txBody>
      </p:sp>
      <p:sp>
        <p:nvSpPr>
          <p:cNvPr id="35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矩形 35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37" name="矩形 36"/>
          <p:cNvSpPr/>
          <p:nvPr/>
        </p:nvSpPr>
        <p:spPr>
          <a:xfrm>
            <a:off x="487017" y="171261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8" name="群組 37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39" name="圓角矩形 38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41" name="圓角矩形 40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42" name="圓角矩形 41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44" name="圓角矩形 43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24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Web hook </a:t>
            </a:r>
            <a:r>
              <a:rPr lang="zh-TW" altLang="en-US" sz="2400" dirty="0" smtClean="0"/>
              <a:t>需要 </a:t>
            </a:r>
            <a:r>
              <a:rPr lang="en-US" altLang="zh-TW" sz="2400" dirty="0" smtClean="0"/>
              <a:t>Domain </a:t>
            </a:r>
            <a:r>
              <a:rPr lang="en-US" altLang="zh-TW" sz="2400" dirty="0"/>
              <a:t>Name </a:t>
            </a:r>
            <a:endParaRPr lang="en-US" altLang="zh-TW" sz="2400" dirty="0" smtClean="0"/>
          </a:p>
          <a:p>
            <a:r>
              <a:rPr lang="zh-TW" altLang="en-US" sz="2400" dirty="0" smtClean="0"/>
              <a:t>使用 </a:t>
            </a:r>
            <a:r>
              <a:rPr lang="en-US" altLang="zh-TW" sz="2400" dirty="0" err="1" smtClean="0"/>
              <a:t>Ngrok</a:t>
            </a:r>
            <a:endParaRPr lang="en-US" altLang="zh-TW" sz="2400" dirty="0" smtClean="0"/>
          </a:p>
          <a:p>
            <a:r>
              <a:rPr lang="en-US" altLang="zh-TW" sz="2400" dirty="0" smtClean="0"/>
              <a:t>HTTP</a:t>
            </a:r>
            <a:r>
              <a:rPr lang="zh-TW" altLang="en-US" sz="2400" dirty="0" smtClean="0"/>
              <a:t> 轉換 </a:t>
            </a:r>
            <a:r>
              <a:rPr lang="en-US" altLang="zh-TW" sz="2400" dirty="0" smtClean="0"/>
              <a:t>HTTPS</a:t>
            </a:r>
            <a:endParaRPr lang="zh-TW" altLang="en-US" sz="24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01" y="2172282"/>
            <a:ext cx="6998264" cy="3771317"/>
          </a:xfrm>
          <a:prstGeom prst="rect">
            <a:avLst/>
          </a:prstGeom>
        </p:spPr>
      </p:pic>
      <p:sp>
        <p:nvSpPr>
          <p:cNvPr id="13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矩形 13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17" name="圓角矩形 16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487017" y="171261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873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017" y="286110"/>
            <a:ext cx="112908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 </a:t>
            </a:r>
            <a:r>
              <a:rPr lang="en-US" altLang="zh-CN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Architecture 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29E82F36-B751-471E-8BE3-B4EDD9AA22F5}"/>
              </a:ext>
            </a:extLst>
          </p:cNvPr>
          <p:cNvGrpSpPr/>
          <p:nvPr/>
        </p:nvGrpSpPr>
        <p:grpSpPr>
          <a:xfrm>
            <a:off x="335274" y="1017673"/>
            <a:ext cx="11442596" cy="5781423"/>
            <a:chOff x="82209" y="187400"/>
            <a:chExt cx="11442596" cy="6588019"/>
          </a:xfrm>
        </p:grpSpPr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AAC428B8-C839-4EB6-8A31-8EA1A7133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201368">
              <a:off x="2959364" y="283818"/>
              <a:ext cx="954915" cy="722009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429F3A23-2D27-4F36-80A7-850FCCF15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9324">
              <a:off x="9178117" y="242315"/>
              <a:ext cx="599434" cy="599434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8851FC6A-997C-45DD-8A81-26D81DE74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79445">
              <a:off x="7310984" y="187400"/>
              <a:ext cx="797508" cy="797508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CEB53DE7-CBEE-4581-B1E2-C22D78B6E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3252" y="3619609"/>
              <a:ext cx="589277" cy="589277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E7CAC164-3D34-4E58-A11E-AE5CCC51D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7184">
              <a:off x="5146379" y="536421"/>
              <a:ext cx="710498" cy="734193"/>
            </a:xfrm>
            <a:prstGeom prst="rect">
              <a:avLst/>
            </a:prstGeom>
          </p:spPr>
        </p:pic>
        <p:sp>
          <p:nvSpPr>
            <p:cNvPr id="86" name="圓角矩形 3">
              <a:extLst>
                <a:ext uri="{FF2B5EF4-FFF2-40B4-BE49-F238E27FC236}">
                  <a16:creationId xmlns:a16="http://schemas.microsoft.com/office/drawing/2014/main" id="{D7D5B8C1-2BEE-41EF-A928-B0C394BACA8C}"/>
                </a:ext>
              </a:extLst>
            </p:cNvPr>
            <p:cNvSpPr/>
            <p:nvPr/>
          </p:nvSpPr>
          <p:spPr>
            <a:xfrm>
              <a:off x="2074167" y="997491"/>
              <a:ext cx="1514475" cy="3040114"/>
            </a:xfrm>
            <a:prstGeom prst="roundRect">
              <a:avLst/>
            </a:prstGeom>
            <a:gradFill flip="none" rotWithShape="1">
              <a:gsLst>
                <a:gs pos="75000">
                  <a:srgbClr val="86D9F5"/>
                </a:gs>
                <a:gs pos="100000">
                  <a:srgbClr val="29C7FF"/>
                </a:gs>
                <a:gs pos="0">
                  <a:srgbClr val="C5EDF7"/>
                </a:gs>
              </a:gsLst>
              <a:lin ang="54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7" name="圓角矩形 4">
              <a:extLst>
                <a:ext uri="{FF2B5EF4-FFF2-40B4-BE49-F238E27FC236}">
                  <a16:creationId xmlns:a16="http://schemas.microsoft.com/office/drawing/2014/main" id="{3161AAA7-E281-4655-B139-EFF91A222F2F}"/>
                </a:ext>
              </a:extLst>
            </p:cNvPr>
            <p:cNvSpPr/>
            <p:nvPr/>
          </p:nvSpPr>
          <p:spPr>
            <a:xfrm>
              <a:off x="2077550" y="4208886"/>
              <a:ext cx="7393464" cy="2566533"/>
            </a:xfrm>
            <a:prstGeom prst="roundRect">
              <a:avLst/>
            </a:prstGeom>
            <a:gradFill flip="none" rotWithShape="1">
              <a:gsLst>
                <a:gs pos="75000">
                  <a:srgbClr val="86D9F5"/>
                </a:gs>
                <a:gs pos="100000">
                  <a:srgbClr val="29C7FF"/>
                </a:gs>
                <a:gs pos="0">
                  <a:srgbClr val="C5EDF7"/>
                </a:gs>
              </a:gsLst>
              <a:lin ang="54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8" name="圓角矩形 5">
              <a:extLst>
                <a:ext uri="{FF2B5EF4-FFF2-40B4-BE49-F238E27FC236}">
                  <a16:creationId xmlns:a16="http://schemas.microsoft.com/office/drawing/2014/main" id="{46B6D0D8-7CBB-4C49-9A1A-551F2389CCD8}"/>
                </a:ext>
              </a:extLst>
            </p:cNvPr>
            <p:cNvSpPr/>
            <p:nvPr/>
          </p:nvSpPr>
          <p:spPr>
            <a:xfrm>
              <a:off x="3963981" y="1029483"/>
              <a:ext cx="1514475" cy="2432684"/>
            </a:xfrm>
            <a:prstGeom prst="roundRect">
              <a:avLst/>
            </a:prstGeom>
            <a:gradFill flip="none" rotWithShape="1">
              <a:gsLst>
                <a:gs pos="75000">
                  <a:srgbClr val="86D9F5"/>
                </a:gs>
                <a:gs pos="100000">
                  <a:srgbClr val="29C7FF"/>
                </a:gs>
                <a:gs pos="0">
                  <a:srgbClr val="C5EDF7"/>
                </a:gs>
              </a:gsLst>
              <a:lin ang="54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22A2C10F-8E57-4E47-9709-3A5CD8493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6724" y="1396949"/>
              <a:ext cx="1257301" cy="28415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471E6538-F9F5-4880-BD5C-FBE264DCF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296" y="1551358"/>
              <a:ext cx="1257301" cy="904776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DBD3AE78-2399-4E92-A6ED-6E3EC46C3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292" y="2303896"/>
              <a:ext cx="1257302" cy="628651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EDE96B0F-9A0A-4E03-8431-A2123A117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82124" y="3119466"/>
              <a:ext cx="1257302" cy="644398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60537DA5-1739-43A5-A272-0FA135CB8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84008" y="5493646"/>
              <a:ext cx="3671661" cy="1127341"/>
            </a:xfrm>
            <a:prstGeom prst="rect">
              <a:avLst/>
            </a:prstGeom>
          </p:spPr>
        </p:pic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38362A94-FE0B-4B24-9232-9E819E89161E}"/>
                </a:ext>
              </a:extLst>
            </p:cNvPr>
            <p:cNvGrpSpPr/>
            <p:nvPr/>
          </p:nvGrpSpPr>
          <p:grpSpPr>
            <a:xfrm>
              <a:off x="2361515" y="674847"/>
              <a:ext cx="930258" cy="494999"/>
              <a:chOff x="1200150" y="248298"/>
              <a:chExt cx="930258" cy="691933"/>
            </a:xfrm>
          </p:grpSpPr>
          <p:sp>
            <p:nvSpPr>
              <p:cNvPr id="153" name="圓角矩形 27">
                <a:extLst>
                  <a:ext uri="{FF2B5EF4-FFF2-40B4-BE49-F238E27FC236}">
                    <a16:creationId xmlns:a16="http://schemas.microsoft.com/office/drawing/2014/main" id="{491D0595-BDB8-4FAA-B810-F75A48DD36E0}"/>
                  </a:ext>
                </a:extLst>
              </p:cNvPr>
              <p:cNvSpPr/>
              <p:nvPr/>
            </p:nvSpPr>
            <p:spPr>
              <a:xfrm>
                <a:off x="1200150" y="248298"/>
                <a:ext cx="930258" cy="6919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4" name="文字方塊 153">
                <a:extLst>
                  <a:ext uri="{FF2B5EF4-FFF2-40B4-BE49-F238E27FC236}">
                    <a16:creationId xmlns:a16="http://schemas.microsoft.com/office/drawing/2014/main" id="{2CAC3AA2-065E-43D8-BDAA-C3B0C5043FE7}"/>
                  </a:ext>
                </a:extLst>
              </p:cNvPr>
              <p:cNvSpPr txBox="1"/>
              <p:nvPr/>
            </p:nvSpPr>
            <p:spPr>
              <a:xfrm>
                <a:off x="1289020" y="360688"/>
                <a:ext cx="739784" cy="516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爬蟲</a:t>
                </a:r>
                <a:endParaRPr lang="en-US" altLang="zh-TW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CA8599F0-0B74-47EF-B4BC-474B15776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201" y="5834454"/>
              <a:ext cx="1256150" cy="749613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31CB28A4-CEE6-48B1-873B-937D18652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66160" y="1411278"/>
              <a:ext cx="689480" cy="68948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5C29E66C-E426-44C2-A2F0-4103647B3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352" y="2151931"/>
              <a:ext cx="1117533" cy="662764"/>
            </a:xfrm>
            <a:prstGeom prst="rect">
              <a:avLst/>
            </a:prstGeom>
          </p:spPr>
        </p:pic>
        <p:sp>
          <p:nvSpPr>
            <p:cNvPr id="98" name="圓角矩形 6">
              <a:extLst>
                <a:ext uri="{FF2B5EF4-FFF2-40B4-BE49-F238E27FC236}">
                  <a16:creationId xmlns:a16="http://schemas.microsoft.com/office/drawing/2014/main" id="{4B56DE84-3725-43D4-BD3B-9EEB3AD91234}"/>
                </a:ext>
              </a:extLst>
            </p:cNvPr>
            <p:cNvSpPr/>
            <p:nvPr/>
          </p:nvSpPr>
          <p:spPr>
            <a:xfrm>
              <a:off x="6018705" y="757714"/>
              <a:ext cx="1514475" cy="2704453"/>
            </a:xfrm>
            <a:prstGeom prst="roundRect">
              <a:avLst/>
            </a:prstGeom>
            <a:gradFill flip="none" rotWithShape="1">
              <a:gsLst>
                <a:gs pos="75000">
                  <a:srgbClr val="86D9F5"/>
                </a:gs>
                <a:gs pos="100000">
                  <a:srgbClr val="29C7FF"/>
                </a:gs>
                <a:gs pos="0">
                  <a:srgbClr val="C5EDF7"/>
                </a:gs>
              </a:gsLst>
              <a:lin ang="54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7F0979D5-0927-412F-86A6-8C08594A9ED8}"/>
                </a:ext>
              </a:extLst>
            </p:cNvPr>
            <p:cNvGrpSpPr/>
            <p:nvPr/>
          </p:nvGrpSpPr>
          <p:grpSpPr>
            <a:xfrm>
              <a:off x="5964117" y="578199"/>
              <a:ext cx="1610952" cy="691933"/>
              <a:chOff x="1200150" y="248298"/>
              <a:chExt cx="930258" cy="691933"/>
            </a:xfrm>
          </p:grpSpPr>
          <p:sp>
            <p:nvSpPr>
              <p:cNvPr id="151" name="圓角矩形 38">
                <a:extLst>
                  <a:ext uri="{FF2B5EF4-FFF2-40B4-BE49-F238E27FC236}">
                    <a16:creationId xmlns:a16="http://schemas.microsoft.com/office/drawing/2014/main" id="{C5E0AAAD-9F5A-4D2E-A9ED-689970910B93}"/>
                  </a:ext>
                </a:extLst>
              </p:cNvPr>
              <p:cNvSpPr/>
              <p:nvPr/>
            </p:nvSpPr>
            <p:spPr>
              <a:xfrm>
                <a:off x="1200150" y="248298"/>
                <a:ext cx="930258" cy="6919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8469EA87-6A5C-4584-A979-9A31BEC28740}"/>
                  </a:ext>
                </a:extLst>
              </p:cNvPr>
              <p:cNvSpPr txBox="1"/>
              <p:nvPr/>
            </p:nvSpPr>
            <p:spPr>
              <a:xfrm>
                <a:off x="1289042" y="293900"/>
                <a:ext cx="7397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資料分析</a:t>
                </a:r>
                <a:endParaRPr lang="en-US" altLang="zh-TW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資料建模</a:t>
                </a:r>
              </a:p>
            </p:txBody>
          </p:sp>
        </p:grpSp>
        <p:pic>
          <p:nvPicPr>
            <p:cNvPr id="100" name="圖片 99">
              <a:extLst>
                <a:ext uri="{FF2B5EF4-FFF2-40B4-BE49-F238E27FC236}">
                  <a16:creationId xmlns:a16="http://schemas.microsoft.com/office/drawing/2014/main" id="{E29C4B01-C23F-46F7-8680-A9887125C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55715" y="1529810"/>
              <a:ext cx="718680" cy="718680"/>
            </a:xfrm>
            <a:prstGeom prst="rect">
              <a:avLst/>
            </a:prstGeom>
          </p:spPr>
        </p:pic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D503BE75-282A-405F-96A6-D36BE83B22F6}"/>
                </a:ext>
              </a:extLst>
            </p:cNvPr>
            <p:cNvGrpSpPr/>
            <p:nvPr/>
          </p:nvGrpSpPr>
          <p:grpSpPr>
            <a:xfrm>
              <a:off x="5014153" y="3854142"/>
              <a:ext cx="1022106" cy="691933"/>
              <a:chOff x="1200150" y="248298"/>
              <a:chExt cx="930258" cy="691933"/>
            </a:xfrm>
          </p:grpSpPr>
          <p:sp>
            <p:nvSpPr>
              <p:cNvPr id="149" name="圓角矩形 77">
                <a:extLst>
                  <a:ext uri="{FF2B5EF4-FFF2-40B4-BE49-F238E27FC236}">
                    <a16:creationId xmlns:a16="http://schemas.microsoft.com/office/drawing/2014/main" id="{D141BF42-DB68-427B-8F40-BFC66F26BC79}"/>
                  </a:ext>
                </a:extLst>
              </p:cNvPr>
              <p:cNvSpPr/>
              <p:nvPr/>
            </p:nvSpPr>
            <p:spPr>
              <a:xfrm>
                <a:off x="1200150" y="248298"/>
                <a:ext cx="930258" cy="6919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0" name="文字方塊 149">
                <a:extLst>
                  <a:ext uri="{FF2B5EF4-FFF2-40B4-BE49-F238E27FC236}">
                    <a16:creationId xmlns:a16="http://schemas.microsoft.com/office/drawing/2014/main" id="{14970B2F-E2BA-4A10-8E16-F4EF286837AB}"/>
                  </a:ext>
                </a:extLst>
              </p:cNvPr>
              <p:cNvSpPr txBox="1"/>
              <p:nvPr/>
            </p:nvSpPr>
            <p:spPr>
              <a:xfrm>
                <a:off x="1289042" y="293900"/>
                <a:ext cx="7397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整體架構</a:t>
                </a:r>
              </a:p>
            </p:txBody>
          </p:sp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6B0AA9A9-CCEE-431A-9F21-6DDEAF05BAA8}"/>
                </a:ext>
              </a:extLst>
            </p:cNvPr>
            <p:cNvGrpSpPr/>
            <p:nvPr/>
          </p:nvGrpSpPr>
          <p:grpSpPr>
            <a:xfrm>
              <a:off x="6591967" y="4208886"/>
              <a:ext cx="1514475" cy="1625568"/>
              <a:chOff x="7977010" y="4208886"/>
              <a:chExt cx="1514475" cy="1625568"/>
            </a:xfrm>
          </p:grpSpPr>
          <p:grpSp>
            <p:nvGrpSpPr>
              <p:cNvPr id="145" name="群組 144">
                <a:extLst>
                  <a:ext uri="{FF2B5EF4-FFF2-40B4-BE49-F238E27FC236}">
                    <a16:creationId xmlns:a16="http://schemas.microsoft.com/office/drawing/2014/main" id="{83D24011-3DDF-44C8-997F-EB433E9F510E}"/>
                  </a:ext>
                </a:extLst>
              </p:cNvPr>
              <p:cNvGrpSpPr/>
              <p:nvPr/>
            </p:nvGrpSpPr>
            <p:grpSpPr>
              <a:xfrm>
                <a:off x="7977010" y="4208886"/>
                <a:ext cx="1514475" cy="1488211"/>
                <a:chOff x="7977010" y="4208886"/>
                <a:chExt cx="1514475" cy="1488211"/>
              </a:xfrm>
            </p:grpSpPr>
            <p:sp>
              <p:nvSpPr>
                <p:cNvPr id="147" name="圓角矩形 75">
                  <a:extLst>
                    <a:ext uri="{FF2B5EF4-FFF2-40B4-BE49-F238E27FC236}">
                      <a16:creationId xmlns:a16="http://schemas.microsoft.com/office/drawing/2014/main" id="{E46C6346-EB0D-4971-81F9-A0D624C954CF}"/>
                    </a:ext>
                  </a:extLst>
                </p:cNvPr>
                <p:cNvSpPr/>
                <p:nvPr/>
              </p:nvSpPr>
              <p:spPr>
                <a:xfrm>
                  <a:off x="7977010" y="4208886"/>
                  <a:ext cx="1514475" cy="1488211"/>
                </a:xfrm>
                <a:prstGeom prst="roundRect">
                  <a:avLst/>
                </a:prstGeom>
                <a:gradFill flip="none" rotWithShape="1">
                  <a:gsLst>
                    <a:gs pos="75000">
                      <a:srgbClr val="86D9F5"/>
                    </a:gs>
                    <a:gs pos="100000">
                      <a:srgbClr val="29C7FF"/>
                    </a:gs>
                    <a:gs pos="0">
                      <a:srgbClr val="C5EDF7"/>
                    </a:gs>
                  </a:gsLst>
                  <a:lin ang="5400000" scaled="1"/>
                  <a:tileRect/>
                </a:gra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148" name="圖片 147">
                  <a:extLst>
                    <a:ext uri="{FF2B5EF4-FFF2-40B4-BE49-F238E27FC236}">
                      <a16:creationId xmlns:a16="http://schemas.microsoft.com/office/drawing/2014/main" id="{89677676-B57F-4A58-9F3C-481615CFED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80058" y="4390360"/>
                  <a:ext cx="1244596" cy="414865"/>
                </a:xfrm>
                <a:prstGeom prst="rect">
                  <a:avLst/>
                </a:prstGeom>
              </p:spPr>
            </p:pic>
          </p:grpSp>
          <p:pic>
            <p:nvPicPr>
              <p:cNvPr id="146" name="圖片 145">
                <a:extLst>
                  <a:ext uri="{FF2B5EF4-FFF2-40B4-BE49-F238E27FC236}">
                    <a16:creationId xmlns:a16="http://schemas.microsoft.com/office/drawing/2014/main" id="{9D2AB579-B05F-49B8-8018-68488492A6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6857" y="4635392"/>
                <a:ext cx="1199062" cy="1199062"/>
              </a:xfrm>
              <a:prstGeom prst="rect">
                <a:avLst/>
              </a:prstGeom>
            </p:spPr>
          </p:pic>
        </p:grpSp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4AF26862-EB9C-4F7E-8E39-A477065FE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8386" y="469818"/>
              <a:ext cx="637834" cy="637834"/>
            </a:xfrm>
            <a:prstGeom prst="rect">
              <a:avLst/>
            </a:prstGeom>
          </p:spPr>
        </p:pic>
        <p:sp>
          <p:nvSpPr>
            <p:cNvPr id="104" name="圓角矩形 13">
              <a:extLst>
                <a:ext uri="{FF2B5EF4-FFF2-40B4-BE49-F238E27FC236}">
                  <a16:creationId xmlns:a16="http://schemas.microsoft.com/office/drawing/2014/main" id="{A5E4C5EF-DF91-44BC-B8AC-C441F31D75BA}"/>
                </a:ext>
              </a:extLst>
            </p:cNvPr>
            <p:cNvSpPr/>
            <p:nvPr/>
          </p:nvSpPr>
          <p:spPr>
            <a:xfrm>
              <a:off x="184598" y="997491"/>
              <a:ext cx="1514230" cy="5777928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9000">
                  <a:srgbClr val="00B050"/>
                </a:gs>
                <a:gs pos="99000">
                  <a:srgbClr val="BCEEB8"/>
                </a:gs>
              </a:gsLst>
              <a:lin ang="54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748B86B3-B704-4617-8D2E-9F1540DE9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687" y="2273954"/>
              <a:ext cx="1120891" cy="1120891"/>
            </a:xfrm>
            <a:prstGeom prst="rect">
              <a:avLst/>
            </a:prstGeom>
          </p:spPr>
        </p:pic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3C8BC9D4-9121-436C-8CB3-17B851F95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09" y="3928121"/>
              <a:ext cx="1693726" cy="1753577"/>
            </a:xfrm>
            <a:prstGeom prst="rect">
              <a:avLst/>
            </a:prstGeom>
          </p:spPr>
        </p:pic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01F7CD59-345A-42BA-AEC5-5257971CF595}"/>
                </a:ext>
              </a:extLst>
            </p:cNvPr>
            <p:cNvGrpSpPr/>
            <p:nvPr/>
          </p:nvGrpSpPr>
          <p:grpSpPr>
            <a:xfrm>
              <a:off x="470310" y="674847"/>
              <a:ext cx="930258" cy="494999"/>
              <a:chOff x="1200150" y="248298"/>
              <a:chExt cx="930258" cy="691933"/>
            </a:xfrm>
          </p:grpSpPr>
          <p:sp>
            <p:nvSpPr>
              <p:cNvPr id="143" name="圓角矩形 30">
                <a:extLst>
                  <a:ext uri="{FF2B5EF4-FFF2-40B4-BE49-F238E27FC236}">
                    <a16:creationId xmlns:a16="http://schemas.microsoft.com/office/drawing/2014/main" id="{F27C080A-2047-4E25-A212-9402F198180F}"/>
                  </a:ext>
                </a:extLst>
              </p:cNvPr>
              <p:cNvSpPr/>
              <p:nvPr/>
            </p:nvSpPr>
            <p:spPr>
              <a:xfrm>
                <a:off x="1200150" y="248298"/>
                <a:ext cx="930258" cy="6919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766E2D5B-CEBE-44A5-9AE9-C77457E57251}"/>
                  </a:ext>
                </a:extLst>
              </p:cNvPr>
              <p:cNvSpPr txBox="1"/>
              <p:nvPr/>
            </p:nvSpPr>
            <p:spPr>
              <a:xfrm>
                <a:off x="1289020" y="360688"/>
                <a:ext cx="739784" cy="516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n w="0"/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監控</a:t>
                </a:r>
              </a:p>
            </p:txBody>
          </p:sp>
        </p:grpSp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74A378C8-8CC8-456E-A9BC-4F4227F3C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8047" y="214820"/>
              <a:ext cx="726758" cy="726758"/>
            </a:xfrm>
            <a:prstGeom prst="rect">
              <a:avLst/>
            </a:prstGeom>
          </p:spPr>
        </p:pic>
        <p:sp>
          <p:nvSpPr>
            <p:cNvPr id="109" name="圓角矩形 7">
              <a:extLst>
                <a:ext uri="{FF2B5EF4-FFF2-40B4-BE49-F238E27FC236}">
                  <a16:creationId xmlns:a16="http://schemas.microsoft.com/office/drawing/2014/main" id="{7C01CFDA-594D-4CEC-8E87-BCF9B1DD9DCE}"/>
                </a:ext>
              </a:extLst>
            </p:cNvPr>
            <p:cNvSpPr/>
            <p:nvPr/>
          </p:nvSpPr>
          <p:spPr>
            <a:xfrm>
              <a:off x="9864275" y="810026"/>
              <a:ext cx="1514475" cy="5965393"/>
            </a:xfrm>
            <a:prstGeom prst="roundRect">
              <a:avLst/>
            </a:prstGeom>
            <a:gradFill flip="none" rotWithShape="1">
              <a:gsLst>
                <a:gs pos="75000">
                  <a:srgbClr val="86D9F5"/>
                </a:gs>
                <a:gs pos="100000">
                  <a:srgbClr val="29C7FF"/>
                </a:gs>
                <a:gs pos="0">
                  <a:srgbClr val="C5EDF7"/>
                </a:gs>
              </a:gsLst>
              <a:lin ang="54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10" name="圖片 109">
              <a:extLst>
                <a:ext uri="{FF2B5EF4-FFF2-40B4-BE49-F238E27FC236}">
                  <a16:creationId xmlns:a16="http://schemas.microsoft.com/office/drawing/2014/main" id="{F40BD422-140A-4ADD-BB81-7F59CB61B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091507" y="4021184"/>
              <a:ext cx="1053892" cy="971580"/>
            </a:xfrm>
            <a:prstGeom prst="rect">
              <a:avLst/>
            </a:prstGeom>
          </p:spPr>
        </p:pic>
        <p:grpSp>
          <p:nvGrpSpPr>
            <p:cNvPr id="111" name="群組 110">
              <a:extLst>
                <a:ext uri="{FF2B5EF4-FFF2-40B4-BE49-F238E27FC236}">
                  <a16:creationId xmlns:a16="http://schemas.microsoft.com/office/drawing/2014/main" id="{98A75456-7531-4FF4-BA3E-9DAB1AC1783F}"/>
                </a:ext>
              </a:extLst>
            </p:cNvPr>
            <p:cNvGrpSpPr/>
            <p:nvPr/>
          </p:nvGrpSpPr>
          <p:grpSpPr>
            <a:xfrm>
              <a:off x="10156383" y="557550"/>
              <a:ext cx="930258" cy="691933"/>
              <a:chOff x="1200150" y="248298"/>
              <a:chExt cx="930258" cy="691933"/>
            </a:xfrm>
          </p:grpSpPr>
          <p:sp>
            <p:nvSpPr>
              <p:cNvPr id="141" name="圓角矩形 47">
                <a:extLst>
                  <a:ext uri="{FF2B5EF4-FFF2-40B4-BE49-F238E27FC236}">
                    <a16:creationId xmlns:a16="http://schemas.microsoft.com/office/drawing/2014/main" id="{5EB9F5DF-F802-48AC-83D2-C9BC877B45B8}"/>
                  </a:ext>
                </a:extLst>
              </p:cNvPr>
              <p:cNvSpPr/>
              <p:nvPr/>
            </p:nvSpPr>
            <p:spPr>
              <a:xfrm>
                <a:off x="1200150" y="248298"/>
                <a:ext cx="930258" cy="6919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1C0CC4E9-5D5D-4B1B-B935-E8DC0AF585A1}"/>
                  </a:ext>
                </a:extLst>
              </p:cNvPr>
              <p:cNvSpPr txBox="1"/>
              <p:nvPr/>
            </p:nvSpPr>
            <p:spPr>
              <a:xfrm>
                <a:off x="1289042" y="293900"/>
                <a:ext cx="7397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前端呈現</a:t>
                </a:r>
              </a:p>
            </p:txBody>
          </p:sp>
        </p:grpSp>
        <p:pic>
          <p:nvPicPr>
            <p:cNvPr id="112" name="圖片 111">
              <a:extLst>
                <a:ext uri="{FF2B5EF4-FFF2-40B4-BE49-F238E27FC236}">
                  <a16:creationId xmlns:a16="http://schemas.microsoft.com/office/drawing/2014/main" id="{BD8B284C-21EB-4E02-8EF9-0908F16B0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072127" y="2916264"/>
              <a:ext cx="1047893" cy="755923"/>
            </a:xfrm>
            <a:prstGeom prst="rect">
              <a:avLst/>
            </a:prstGeom>
          </p:spPr>
        </p:pic>
        <p:pic>
          <p:nvPicPr>
            <p:cNvPr id="113" name="圖片 112">
              <a:extLst>
                <a:ext uri="{FF2B5EF4-FFF2-40B4-BE49-F238E27FC236}">
                  <a16:creationId xmlns:a16="http://schemas.microsoft.com/office/drawing/2014/main" id="{FBAD43A1-6A70-4BA9-B275-D8422331F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6706" y="1556016"/>
              <a:ext cx="1053314" cy="1053314"/>
            </a:xfrm>
            <a:prstGeom prst="rect">
              <a:avLst/>
            </a:prstGeom>
          </p:spPr>
        </p:pic>
        <p:pic>
          <p:nvPicPr>
            <p:cNvPr id="114" name="圖片 113">
              <a:extLst>
                <a:ext uri="{FF2B5EF4-FFF2-40B4-BE49-F238E27FC236}">
                  <a16:creationId xmlns:a16="http://schemas.microsoft.com/office/drawing/2014/main" id="{3B346F71-3601-4179-8E82-25CEDC1FC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0754" y="5341762"/>
              <a:ext cx="1298108" cy="667598"/>
            </a:xfrm>
            <a:prstGeom prst="rect">
              <a:avLst/>
            </a:prstGeom>
          </p:spPr>
        </p:pic>
        <p:pic>
          <p:nvPicPr>
            <p:cNvPr id="115" name="圖片 114">
              <a:extLst>
                <a:ext uri="{FF2B5EF4-FFF2-40B4-BE49-F238E27FC236}">
                  <a16:creationId xmlns:a16="http://schemas.microsoft.com/office/drawing/2014/main" id="{90F05A1C-2F51-4A6E-A92F-02A089CE6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6510" y="4176159"/>
              <a:ext cx="1395949" cy="1011085"/>
            </a:xfrm>
            <a:prstGeom prst="rect">
              <a:avLst/>
            </a:prstGeom>
          </p:spPr>
        </p:pic>
        <p:pic>
          <p:nvPicPr>
            <p:cNvPr id="116" name="圖片 115">
              <a:extLst>
                <a:ext uri="{FF2B5EF4-FFF2-40B4-BE49-F238E27FC236}">
                  <a16:creationId xmlns:a16="http://schemas.microsoft.com/office/drawing/2014/main" id="{E34D5259-087E-411D-9329-3CDEFD305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704" y="2428666"/>
              <a:ext cx="885363" cy="886245"/>
            </a:xfrm>
            <a:prstGeom prst="rect">
              <a:avLst/>
            </a:prstGeom>
          </p:spPr>
        </p:pic>
        <p:sp>
          <p:nvSpPr>
            <p:cNvPr id="117" name="圓角矩形 85">
              <a:extLst>
                <a:ext uri="{FF2B5EF4-FFF2-40B4-BE49-F238E27FC236}">
                  <a16:creationId xmlns:a16="http://schemas.microsoft.com/office/drawing/2014/main" id="{87AD2A14-B645-43A9-ACA8-65F82E373DBB}"/>
                </a:ext>
              </a:extLst>
            </p:cNvPr>
            <p:cNvSpPr/>
            <p:nvPr/>
          </p:nvSpPr>
          <p:spPr>
            <a:xfrm>
              <a:off x="7951327" y="744348"/>
              <a:ext cx="1514475" cy="2704453"/>
            </a:xfrm>
            <a:prstGeom prst="roundRect">
              <a:avLst/>
            </a:prstGeom>
            <a:gradFill flip="none" rotWithShape="1">
              <a:gsLst>
                <a:gs pos="75000">
                  <a:srgbClr val="86D9F5"/>
                </a:gs>
                <a:gs pos="100000">
                  <a:srgbClr val="29C7FF"/>
                </a:gs>
                <a:gs pos="0">
                  <a:srgbClr val="C5EDF7"/>
                </a:gs>
              </a:gsLst>
              <a:lin ang="54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18" name="群組 117">
              <a:extLst>
                <a:ext uri="{FF2B5EF4-FFF2-40B4-BE49-F238E27FC236}">
                  <a16:creationId xmlns:a16="http://schemas.microsoft.com/office/drawing/2014/main" id="{7EDEA82C-986E-453E-85FF-95C1FFBD0DA6}"/>
                </a:ext>
              </a:extLst>
            </p:cNvPr>
            <p:cNvGrpSpPr/>
            <p:nvPr/>
          </p:nvGrpSpPr>
          <p:grpSpPr>
            <a:xfrm>
              <a:off x="7896739" y="564833"/>
              <a:ext cx="1610952" cy="691933"/>
              <a:chOff x="1200150" y="248298"/>
              <a:chExt cx="930258" cy="691933"/>
            </a:xfrm>
          </p:grpSpPr>
          <p:sp>
            <p:nvSpPr>
              <p:cNvPr id="139" name="圓角矩形 95">
                <a:extLst>
                  <a:ext uri="{FF2B5EF4-FFF2-40B4-BE49-F238E27FC236}">
                    <a16:creationId xmlns:a16="http://schemas.microsoft.com/office/drawing/2014/main" id="{4AE3464D-212E-4DC7-9762-B090302577D7}"/>
                  </a:ext>
                </a:extLst>
              </p:cNvPr>
              <p:cNvSpPr/>
              <p:nvPr/>
            </p:nvSpPr>
            <p:spPr>
              <a:xfrm>
                <a:off x="1200150" y="248298"/>
                <a:ext cx="930258" cy="6919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81AA8F9A-B078-412D-9C05-18F56CF83359}"/>
                  </a:ext>
                </a:extLst>
              </p:cNvPr>
              <p:cNvSpPr txBox="1"/>
              <p:nvPr/>
            </p:nvSpPr>
            <p:spPr>
              <a:xfrm>
                <a:off x="1289042" y="293900"/>
                <a:ext cx="7397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伺服器</a:t>
                </a:r>
                <a:endParaRPr lang="en-US" altLang="zh-TW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核心</a:t>
                </a:r>
              </a:p>
            </p:txBody>
          </p:sp>
        </p:grpSp>
        <p:pic>
          <p:nvPicPr>
            <p:cNvPr id="119" name="圖片 118">
              <a:extLst>
                <a:ext uri="{FF2B5EF4-FFF2-40B4-BE49-F238E27FC236}">
                  <a16:creationId xmlns:a16="http://schemas.microsoft.com/office/drawing/2014/main" id="{7A37C002-C1AC-4891-80B5-91B693E08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88337" y="1516444"/>
              <a:ext cx="718680" cy="718680"/>
            </a:xfrm>
            <a:prstGeom prst="rect">
              <a:avLst/>
            </a:prstGeom>
          </p:spPr>
        </p:pic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D32361FE-0ACA-4FC3-BDC6-EF36AC6F5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273587" y="2425756"/>
              <a:ext cx="948179" cy="850895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5F8E6985-EAC0-4345-965D-363ADB806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4" y="3394845"/>
              <a:ext cx="1587106" cy="864973"/>
            </a:xfrm>
            <a:prstGeom prst="rect">
              <a:avLst/>
            </a:prstGeom>
          </p:spPr>
        </p:pic>
        <p:grpSp>
          <p:nvGrpSpPr>
            <p:cNvPr id="122" name="群組 121">
              <a:extLst>
                <a:ext uri="{FF2B5EF4-FFF2-40B4-BE49-F238E27FC236}">
                  <a16:creationId xmlns:a16="http://schemas.microsoft.com/office/drawing/2014/main" id="{CBB5A0C0-FB3D-466E-9339-349B297771DE}"/>
                </a:ext>
              </a:extLst>
            </p:cNvPr>
            <p:cNvGrpSpPr/>
            <p:nvPr/>
          </p:nvGrpSpPr>
          <p:grpSpPr>
            <a:xfrm>
              <a:off x="4319994" y="4538654"/>
              <a:ext cx="2174305" cy="1246020"/>
              <a:chOff x="3579504" y="-1779803"/>
              <a:chExt cx="2174305" cy="1246020"/>
            </a:xfrm>
          </p:grpSpPr>
          <p:pic>
            <p:nvPicPr>
              <p:cNvPr id="137" name="圖片 136">
                <a:extLst>
                  <a:ext uri="{FF2B5EF4-FFF2-40B4-BE49-F238E27FC236}">
                    <a16:creationId xmlns:a16="http://schemas.microsoft.com/office/drawing/2014/main" id="{8549F287-747A-455A-8EC6-D69713368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9504" y="-1779803"/>
                <a:ext cx="2174305" cy="1246020"/>
              </a:xfrm>
              <a:prstGeom prst="rect">
                <a:avLst/>
              </a:prstGeom>
            </p:spPr>
          </p:pic>
          <p:sp>
            <p:nvSpPr>
              <p:cNvPr id="138" name="圓角矩形 32">
                <a:extLst>
                  <a:ext uri="{FF2B5EF4-FFF2-40B4-BE49-F238E27FC236}">
                    <a16:creationId xmlns:a16="http://schemas.microsoft.com/office/drawing/2014/main" id="{5E2325C4-AADB-4070-9A37-8E8B70D67DF0}"/>
                  </a:ext>
                </a:extLst>
              </p:cNvPr>
              <p:cNvSpPr/>
              <p:nvPr/>
            </p:nvSpPr>
            <p:spPr>
              <a:xfrm>
                <a:off x="3588641" y="-1655133"/>
                <a:ext cx="2165167" cy="847237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3" name="群組 122">
              <a:extLst>
                <a:ext uri="{FF2B5EF4-FFF2-40B4-BE49-F238E27FC236}">
                  <a16:creationId xmlns:a16="http://schemas.microsoft.com/office/drawing/2014/main" id="{C2828A8B-21B3-4959-B1E9-6A15DA5F5FDB}"/>
                </a:ext>
              </a:extLst>
            </p:cNvPr>
            <p:cNvGrpSpPr/>
            <p:nvPr/>
          </p:nvGrpSpPr>
          <p:grpSpPr>
            <a:xfrm>
              <a:off x="2450385" y="4621827"/>
              <a:ext cx="1707443" cy="847237"/>
              <a:chOff x="3843546" y="-1662255"/>
              <a:chExt cx="1707443" cy="847237"/>
            </a:xfrm>
          </p:grpSpPr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DBD0B58B-5986-4BDF-A34D-164EBA67B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2194" y="-1655132"/>
                <a:ext cx="1482437" cy="788530"/>
              </a:xfrm>
              <a:prstGeom prst="rect">
                <a:avLst/>
              </a:prstGeom>
            </p:spPr>
          </p:pic>
          <p:sp>
            <p:nvSpPr>
              <p:cNvPr id="136" name="圓角矩形 109">
                <a:extLst>
                  <a:ext uri="{FF2B5EF4-FFF2-40B4-BE49-F238E27FC236}">
                    <a16:creationId xmlns:a16="http://schemas.microsoft.com/office/drawing/2014/main" id="{CFA26315-FD42-4CAF-B24B-5FECD0570293}"/>
                  </a:ext>
                </a:extLst>
              </p:cNvPr>
              <p:cNvSpPr/>
              <p:nvPr/>
            </p:nvSpPr>
            <p:spPr>
              <a:xfrm>
                <a:off x="3843546" y="-1662255"/>
                <a:ext cx="1707443" cy="847237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24" name="向右箭號 112">
              <a:extLst>
                <a:ext uri="{FF2B5EF4-FFF2-40B4-BE49-F238E27FC236}">
                  <a16:creationId xmlns:a16="http://schemas.microsoft.com/office/drawing/2014/main" id="{3E851F95-92F1-48DB-822D-3BBFA6537A8F}"/>
                </a:ext>
              </a:extLst>
            </p:cNvPr>
            <p:cNvSpPr/>
            <p:nvPr/>
          </p:nvSpPr>
          <p:spPr>
            <a:xfrm rot="5400000">
              <a:off x="2866747" y="4035287"/>
              <a:ext cx="593768" cy="3144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5" name="向右箭號 115">
              <a:extLst>
                <a:ext uri="{FF2B5EF4-FFF2-40B4-BE49-F238E27FC236}">
                  <a16:creationId xmlns:a16="http://schemas.microsoft.com/office/drawing/2014/main" id="{8643E5E0-2216-4498-8639-4912C2B43930}"/>
                </a:ext>
              </a:extLst>
            </p:cNvPr>
            <p:cNvSpPr/>
            <p:nvPr/>
          </p:nvSpPr>
          <p:spPr>
            <a:xfrm rot="5400000">
              <a:off x="6658232" y="3743656"/>
              <a:ext cx="811017" cy="2213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6" name="向右箭號 116">
              <a:extLst>
                <a:ext uri="{FF2B5EF4-FFF2-40B4-BE49-F238E27FC236}">
                  <a16:creationId xmlns:a16="http://schemas.microsoft.com/office/drawing/2014/main" id="{71ECA5F3-3483-4B81-9025-E6EBCE10F452}"/>
                </a:ext>
              </a:extLst>
            </p:cNvPr>
            <p:cNvSpPr/>
            <p:nvPr/>
          </p:nvSpPr>
          <p:spPr>
            <a:xfrm rot="16200000">
              <a:off x="5726564" y="3780330"/>
              <a:ext cx="1089853" cy="1999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7" name="向右箭號 117">
              <a:extLst>
                <a:ext uri="{FF2B5EF4-FFF2-40B4-BE49-F238E27FC236}">
                  <a16:creationId xmlns:a16="http://schemas.microsoft.com/office/drawing/2014/main" id="{8361E09B-4ADF-46C6-9929-D6BB6ECD2623}"/>
                </a:ext>
              </a:extLst>
            </p:cNvPr>
            <p:cNvSpPr/>
            <p:nvPr/>
          </p:nvSpPr>
          <p:spPr>
            <a:xfrm rot="6794681">
              <a:off x="7244082" y="3646678"/>
              <a:ext cx="1127867" cy="1932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8" name="向右箭號 118">
              <a:extLst>
                <a:ext uri="{FF2B5EF4-FFF2-40B4-BE49-F238E27FC236}">
                  <a16:creationId xmlns:a16="http://schemas.microsoft.com/office/drawing/2014/main" id="{B915F491-B956-4D35-B12A-09F42EDA162F}"/>
                </a:ext>
              </a:extLst>
            </p:cNvPr>
            <p:cNvSpPr/>
            <p:nvPr/>
          </p:nvSpPr>
          <p:spPr>
            <a:xfrm>
              <a:off x="9276866" y="1474643"/>
              <a:ext cx="736658" cy="2919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9" name="左-右雙向箭號 49">
              <a:extLst>
                <a:ext uri="{FF2B5EF4-FFF2-40B4-BE49-F238E27FC236}">
                  <a16:creationId xmlns:a16="http://schemas.microsoft.com/office/drawing/2014/main" id="{404F1AD9-21DB-43D6-BAE9-B36D463FB534}"/>
                </a:ext>
              </a:extLst>
            </p:cNvPr>
            <p:cNvSpPr/>
            <p:nvPr/>
          </p:nvSpPr>
          <p:spPr>
            <a:xfrm>
              <a:off x="7413414" y="1580882"/>
              <a:ext cx="677353" cy="247728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0" name="向右箭號 119">
              <a:extLst>
                <a:ext uri="{FF2B5EF4-FFF2-40B4-BE49-F238E27FC236}">
                  <a16:creationId xmlns:a16="http://schemas.microsoft.com/office/drawing/2014/main" id="{F4353212-6DAC-446F-908C-1CF998458BFB}"/>
                </a:ext>
              </a:extLst>
            </p:cNvPr>
            <p:cNvSpPr/>
            <p:nvPr/>
          </p:nvSpPr>
          <p:spPr>
            <a:xfrm>
              <a:off x="5360272" y="1518138"/>
              <a:ext cx="736658" cy="2919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1" name="向右箭號 120">
              <a:extLst>
                <a:ext uri="{FF2B5EF4-FFF2-40B4-BE49-F238E27FC236}">
                  <a16:creationId xmlns:a16="http://schemas.microsoft.com/office/drawing/2014/main" id="{53AC3228-1D91-4B30-9468-9F4266484F47}"/>
                </a:ext>
              </a:extLst>
            </p:cNvPr>
            <p:cNvSpPr/>
            <p:nvPr/>
          </p:nvSpPr>
          <p:spPr>
            <a:xfrm>
              <a:off x="3428413" y="1518138"/>
              <a:ext cx="736658" cy="2919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2" name="向右箭號 121">
              <a:extLst>
                <a:ext uri="{FF2B5EF4-FFF2-40B4-BE49-F238E27FC236}">
                  <a16:creationId xmlns:a16="http://schemas.microsoft.com/office/drawing/2014/main" id="{DAF6AC0D-7555-4E92-8975-033B74D283D4}"/>
                </a:ext>
              </a:extLst>
            </p:cNvPr>
            <p:cNvSpPr/>
            <p:nvPr/>
          </p:nvSpPr>
          <p:spPr>
            <a:xfrm>
              <a:off x="1426361" y="1518138"/>
              <a:ext cx="736658" cy="2919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3" name="向右箭號 122">
              <a:extLst>
                <a:ext uri="{FF2B5EF4-FFF2-40B4-BE49-F238E27FC236}">
                  <a16:creationId xmlns:a16="http://schemas.microsoft.com/office/drawing/2014/main" id="{83718D43-44D1-4617-B16E-6D2639F7AAED}"/>
                </a:ext>
              </a:extLst>
            </p:cNvPr>
            <p:cNvSpPr/>
            <p:nvPr/>
          </p:nvSpPr>
          <p:spPr>
            <a:xfrm>
              <a:off x="1426361" y="5631964"/>
              <a:ext cx="736658" cy="2919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4" name="圖片 133">
              <a:extLst>
                <a:ext uri="{FF2B5EF4-FFF2-40B4-BE49-F238E27FC236}">
                  <a16:creationId xmlns:a16="http://schemas.microsoft.com/office/drawing/2014/main" id="{2C556BD4-AFF0-48E0-B12F-D61B3DA0A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8039">
              <a:off x="9094109" y="2491999"/>
              <a:ext cx="1123101" cy="1105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295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Flask Micro Framework</a:t>
            </a:r>
          </a:p>
          <a:p>
            <a:r>
              <a:rPr lang="en-US" altLang="zh-TW" dirty="0"/>
              <a:t>HTML5</a:t>
            </a:r>
            <a:r>
              <a:rPr lang="zh-TW" altLang="en-US" dirty="0"/>
              <a:t> 、</a:t>
            </a:r>
            <a:r>
              <a:rPr lang="en-US" altLang="zh-TW" dirty="0"/>
              <a:t>CSS3</a:t>
            </a:r>
            <a:r>
              <a:rPr lang="zh-TW" altLang="en-US" dirty="0"/>
              <a:t> 、</a:t>
            </a:r>
            <a:r>
              <a:rPr lang="en-US" altLang="zh-TW" dirty="0"/>
              <a:t>JavaScript</a:t>
            </a:r>
          </a:p>
          <a:p>
            <a:endParaRPr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20" y="4591050"/>
            <a:ext cx="2143125" cy="120015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494" y="1527994"/>
            <a:ext cx="2675377" cy="2466422"/>
          </a:xfrm>
          <a:prstGeom prst="rect">
            <a:avLst/>
          </a:prstGeom>
        </p:spPr>
      </p:pic>
      <p:sp>
        <p:nvSpPr>
          <p:cNvPr id="18" name="向右箭號 17"/>
          <p:cNvSpPr/>
          <p:nvPr/>
        </p:nvSpPr>
        <p:spPr>
          <a:xfrm>
            <a:off x="4044215" y="4631087"/>
            <a:ext cx="898301" cy="1486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21" name="向右箭號 20"/>
          <p:cNvSpPr/>
          <p:nvPr/>
        </p:nvSpPr>
        <p:spPr>
          <a:xfrm rot="18753975" flipH="1" flipV="1">
            <a:off x="6020646" y="3541232"/>
            <a:ext cx="1009273" cy="25322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24" name="向右箭號 23"/>
          <p:cNvSpPr/>
          <p:nvPr/>
        </p:nvSpPr>
        <p:spPr>
          <a:xfrm rot="16200000">
            <a:off x="7771766" y="4255506"/>
            <a:ext cx="449151" cy="7446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861" y="3892163"/>
            <a:ext cx="1133564" cy="1133564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102" y="3975371"/>
            <a:ext cx="1323413" cy="954676"/>
          </a:xfrm>
          <a:prstGeom prst="rect">
            <a:avLst/>
          </a:prstGeom>
        </p:spPr>
      </p:pic>
      <p:sp>
        <p:nvSpPr>
          <p:cNvPr id="27" name="向右箭號 26"/>
          <p:cNvSpPr/>
          <p:nvPr/>
        </p:nvSpPr>
        <p:spPr>
          <a:xfrm rot="900779">
            <a:off x="6375530" y="4702013"/>
            <a:ext cx="571059" cy="17794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28" name="向右箭號 27"/>
          <p:cNvSpPr/>
          <p:nvPr/>
        </p:nvSpPr>
        <p:spPr>
          <a:xfrm rot="10800000">
            <a:off x="4058596" y="4144071"/>
            <a:ext cx="898301" cy="1486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29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矩形 29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33" name="圓角矩形 32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34" name="圓角矩形 33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36" name="圓角矩形 35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38" name="圓角矩形 37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40" name="矩形 39"/>
          <p:cNvSpPr/>
          <p:nvPr/>
        </p:nvSpPr>
        <p:spPr>
          <a:xfrm>
            <a:off x="487017" y="171261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23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Line Front-end </a:t>
            </a:r>
            <a:r>
              <a:rPr lang="en-US" altLang="zh-TW" dirty="0" smtClean="0"/>
              <a:t>Framework</a:t>
            </a:r>
          </a:p>
          <a:p>
            <a:r>
              <a:rPr lang="zh-TW" altLang="en-US" dirty="0"/>
              <a:t>提供 </a:t>
            </a:r>
            <a:r>
              <a:rPr lang="en-US" altLang="zh-TW" dirty="0"/>
              <a:t>LINE</a:t>
            </a:r>
            <a:r>
              <a:rPr lang="zh-TW" altLang="en-US" dirty="0"/>
              <a:t> 網頁</a:t>
            </a:r>
            <a:r>
              <a:rPr lang="zh-TW" altLang="en-US" dirty="0" smtClean="0"/>
              <a:t>介面</a:t>
            </a:r>
            <a:endParaRPr lang="en-US" altLang="zh-TW" dirty="0"/>
          </a:p>
          <a:p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r>
              <a:rPr lang="zh-TW" altLang="en-US" dirty="0" smtClean="0"/>
              <a:t> </a:t>
            </a:r>
            <a:r>
              <a:rPr lang="en-US" altLang="zh-TW" dirty="0" smtClean="0"/>
              <a:t>Pattern</a:t>
            </a:r>
            <a:endParaRPr lang="zh-TW" altLang="en-US" dirty="0"/>
          </a:p>
        </p:txBody>
      </p:sp>
      <p:pic>
        <p:nvPicPr>
          <p:cNvPr id="2050" name="Picture 2" descr="ãliff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02" y="2573750"/>
            <a:ext cx="5044866" cy="314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矩形 12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14" name="矩形 13"/>
          <p:cNvSpPr/>
          <p:nvPr/>
        </p:nvSpPr>
        <p:spPr>
          <a:xfrm>
            <a:off x="487017" y="171261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LIFF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16" name="圓角矩形 15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110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481083" y="1018413"/>
            <a:ext cx="4773382" cy="5238769"/>
            <a:chOff x="551329" y="1007799"/>
            <a:chExt cx="4773382" cy="5238769"/>
          </a:xfrm>
        </p:grpSpPr>
        <p:sp>
          <p:nvSpPr>
            <p:cNvPr id="2" name="圓角矩形 1"/>
            <p:cNvSpPr/>
            <p:nvPr/>
          </p:nvSpPr>
          <p:spPr>
            <a:xfrm>
              <a:off x="551329" y="1007799"/>
              <a:ext cx="4773382" cy="523876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682522" y="1325112"/>
              <a:ext cx="4147239" cy="4804562"/>
              <a:chOff x="3144966" y="1580050"/>
              <a:chExt cx="4147239" cy="4804562"/>
            </a:xfrm>
          </p:grpSpPr>
          <p:sp>
            <p:nvSpPr>
              <p:cNvPr id="5" name="圓角矩形 4"/>
              <p:cNvSpPr/>
              <p:nvPr/>
            </p:nvSpPr>
            <p:spPr>
              <a:xfrm>
                <a:off x="3144966" y="3294917"/>
                <a:ext cx="2752068" cy="121825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2359" y="1580050"/>
                <a:ext cx="1477851" cy="1477851"/>
              </a:xfrm>
              <a:prstGeom prst="rect">
                <a:avLst/>
              </a:prstGeom>
            </p:spPr>
          </p:pic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4452" y="4830571"/>
                <a:ext cx="1917753" cy="1554041"/>
              </a:xfrm>
              <a:prstGeom prst="rect">
                <a:avLst/>
              </a:prstGeom>
            </p:spPr>
          </p:pic>
          <p:sp>
            <p:nvSpPr>
              <p:cNvPr id="12" name="文字方塊 11"/>
              <p:cNvSpPr txBox="1"/>
              <p:nvPr/>
            </p:nvSpPr>
            <p:spPr>
              <a:xfrm>
                <a:off x="3325105" y="3208560"/>
                <a:ext cx="239179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b="1" dirty="0">
                    <a:solidFill>
                      <a:srgbClr val="C00000"/>
                    </a:solidFill>
                  </a:rPr>
                  <a:t>提出申請</a:t>
                </a:r>
                <a:endParaRPr lang="en-US" altLang="zh-TW" sz="2800" b="1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zh-TW" altLang="en-US" sz="2800" b="1" dirty="0">
                    <a:solidFill>
                      <a:srgbClr val="C00000"/>
                    </a:solidFill>
                  </a:rPr>
                  <a:t>並得到身分證</a:t>
                </a:r>
                <a:r>
                  <a:rPr lang="en-US" altLang="zh-TW" sz="2800" b="1" dirty="0">
                    <a:solidFill>
                      <a:srgbClr val="C00000"/>
                    </a:solidFill>
                  </a:rPr>
                  <a:t>(LIFF</a:t>
                </a:r>
                <a:r>
                  <a:rPr lang="zh-TW" altLang="en-US" sz="2800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TW" sz="2800" b="1" dirty="0">
                    <a:solidFill>
                      <a:srgbClr val="C00000"/>
                    </a:solidFill>
                  </a:rPr>
                  <a:t>ID)</a:t>
                </a:r>
                <a:endParaRPr lang="zh-TW" altLang="en-US" sz="2800" b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" name="直線單箭頭接點 13"/>
              <p:cNvCxnSpPr/>
              <p:nvPr/>
            </p:nvCxnSpPr>
            <p:spPr>
              <a:xfrm flipV="1">
                <a:off x="6521284" y="3445162"/>
                <a:ext cx="12899" cy="99814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矩形 19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21" name="矩形 20"/>
          <p:cNvSpPr/>
          <p:nvPr/>
        </p:nvSpPr>
        <p:spPr>
          <a:xfrm>
            <a:off x="487017" y="171261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LIFF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3" name="圓角矩形 22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6575352" y="1018412"/>
            <a:ext cx="5202518" cy="5238769"/>
            <a:chOff x="6575352" y="1111343"/>
            <a:chExt cx="5202518" cy="5238769"/>
          </a:xfrm>
        </p:grpSpPr>
        <p:sp>
          <p:nvSpPr>
            <p:cNvPr id="29" name="圓角矩形 28"/>
            <p:cNvSpPr/>
            <p:nvPr/>
          </p:nvSpPr>
          <p:spPr>
            <a:xfrm>
              <a:off x="6575352" y="1111343"/>
              <a:ext cx="5202518" cy="5238769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0" name="群組 29"/>
            <p:cNvGrpSpPr/>
            <p:nvPr/>
          </p:nvGrpSpPr>
          <p:grpSpPr>
            <a:xfrm>
              <a:off x="6688723" y="1428657"/>
              <a:ext cx="4995373" cy="4804562"/>
              <a:chOff x="3877480" y="1852007"/>
              <a:chExt cx="4995373" cy="4804562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1232" y="3630260"/>
                <a:ext cx="1631621" cy="1177009"/>
              </a:xfrm>
              <a:prstGeom prst="rect">
                <a:avLst/>
              </a:prstGeom>
              <a:noFill/>
            </p:spPr>
          </p:pic>
          <p:sp>
            <p:nvSpPr>
              <p:cNvPr id="32" name="向右箭號 31"/>
              <p:cNvSpPr/>
              <p:nvPr/>
            </p:nvSpPr>
            <p:spPr>
              <a:xfrm rot="19535837">
                <a:off x="7394317" y="4910617"/>
                <a:ext cx="326867" cy="164011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33" name="向右箭號 32"/>
              <p:cNvSpPr/>
              <p:nvPr/>
            </p:nvSpPr>
            <p:spPr>
              <a:xfrm rot="13790902">
                <a:off x="7212518" y="3290567"/>
                <a:ext cx="690467" cy="17573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34" name="向右箭號 33"/>
              <p:cNvSpPr/>
              <p:nvPr/>
            </p:nvSpPr>
            <p:spPr>
              <a:xfrm rot="5400000">
                <a:off x="6040939" y="4059258"/>
                <a:ext cx="1216311" cy="182521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35" name="圖片 3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2873" y="1852007"/>
                <a:ext cx="1477851" cy="1477851"/>
              </a:xfrm>
              <a:prstGeom prst="rect">
                <a:avLst/>
              </a:prstGeom>
              <a:noFill/>
            </p:spPr>
          </p:pic>
          <p:pic>
            <p:nvPicPr>
              <p:cNvPr id="36" name="圖片 3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4966" y="5102528"/>
                <a:ext cx="1917753" cy="1554041"/>
              </a:xfrm>
              <a:prstGeom prst="rect">
                <a:avLst/>
              </a:prstGeom>
              <a:noFill/>
            </p:spPr>
          </p:pic>
          <p:sp>
            <p:nvSpPr>
              <p:cNvPr id="37" name="圓角矩形 36"/>
              <p:cNvSpPr/>
              <p:nvPr/>
            </p:nvSpPr>
            <p:spPr>
              <a:xfrm>
                <a:off x="3877480" y="3542363"/>
                <a:ext cx="2190812" cy="86061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3984143" y="3474637"/>
                <a:ext cx="190400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b="1" dirty="0" smtClean="0">
                    <a:solidFill>
                      <a:srgbClr val="C00000"/>
                    </a:solidFill>
                  </a:rPr>
                  <a:t>透過 </a:t>
                </a:r>
                <a:r>
                  <a:rPr lang="en-US" altLang="zh-TW" sz="2800" b="1" dirty="0" err="1" smtClean="0">
                    <a:solidFill>
                      <a:srgbClr val="C00000"/>
                    </a:solidFill>
                  </a:rPr>
                  <a:t>Ngrok</a:t>
                </a:r>
                <a:endParaRPr lang="en-US" altLang="zh-TW" sz="2800" b="1" dirty="0" smtClean="0">
                  <a:solidFill>
                    <a:srgbClr val="C00000"/>
                  </a:solidFill>
                </a:endParaRPr>
              </a:p>
              <a:p>
                <a:pPr algn="ctr"/>
                <a:r>
                  <a:rPr lang="zh-TW" altLang="en-US" sz="2800" b="1" dirty="0" smtClean="0">
                    <a:solidFill>
                      <a:srgbClr val="C00000"/>
                    </a:solidFill>
                  </a:rPr>
                  <a:t>提出</a:t>
                </a:r>
                <a:r>
                  <a:rPr lang="zh-TW" altLang="en-US" sz="2800" b="1" dirty="0">
                    <a:solidFill>
                      <a:srgbClr val="C00000"/>
                    </a:solidFill>
                  </a:rPr>
                  <a:t>申請</a:t>
                </a:r>
                <a:endParaRPr lang="en-US" altLang="zh-TW" sz="2800" b="1" dirty="0">
                  <a:solidFill>
                    <a:srgbClr val="C00000"/>
                  </a:solidFill>
                </a:endParaRPr>
              </a:p>
              <a:p>
                <a:pPr algn="ctr"/>
                <a:endParaRPr lang="zh-TW" altLang="en-US" sz="2800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11" name="向右箭號 10"/>
          <p:cNvSpPr/>
          <p:nvPr/>
        </p:nvSpPr>
        <p:spPr>
          <a:xfrm>
            <a:off x="4983900" y="3209188"/>
            <a:ext cx="1717712" cy="49439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518777" y="801098"/>
            <a:ext cx="2485770" cy="2157258"/>
            <a:chOff x="518777" y="801098"/>
            <a:chExt cx="2485770" cy="2157258"/>
          </a:xfrm>
        </p:grpSpPr>
        <p:sp>
          <p:nvSpPr>
            <p:cNvPr id="13" name="爆炸 1 12"/>
            <p:cNvSpPr/>
            <p:nvPr/>
          </p:nvSpPr>
          <p:spPr>
            <a:xfrm>
              <a:off x="518777" y="801098"/>
              <a:ext cx="2485770" cy="2157258"/>
            </a:xfrm>
            <a:prstGeom prst="irregularSeal1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963305" y="1453788"/>
              <a:ext cx="18784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srgbClr val="C00000"/>
                  </a:solidFill>
                </a:rPr>
                <a:t>LINE</a:t>
              </a:r>
              <a:r>
                <a:rPr lang="zh-TW" altLang="en-US" sz="2000" b="1" dirty="0">
                  <a:solidFill>
                    <a:srgbClr val="C00000"/>
                  </a:solidFill>
                </a:rPr>
                <a:t> 不接受 </a:t>
              </a:r>
              <a:r>
                <a:rPr lang="en-US" altLang="zh-TW" sz="2000" b="1" dirty="0">
                  <a:solidFill>
                    <a:srgbClr val="C00000"/>
                  </a:solidFill>
                </a:rPr>
                <a:t>HTTP</a:t>
              </a:r>
              <a:r>
                <a:rPr lang="zh-TW" altLang="en-US" sz="2000" b="1" dirty="0">
                  <a:solidFill>
                    <a:srgbClr val="C00000"/>
                  </a:solidFill>
                </a:rPr>
                <a:t> </a:t>
              </a:r>
              <a:r>
                <a:rPr lang="en-US" altLang="zh-TW" sz="2000" b="1" dirty="0">
                  <a:solidFill>
                    <a:srgbClr val="C00000"/>
                  </a:solidFill>
                </a:rPr>
                <a:t>Protocol</a:t>
              </a:r>
            </a:p>
            <a:p>
              <a:endParaRPr lang="zh-TW" altLang="en-US" sz="20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5430655" y="2788983"/>
            <a:ext cx="101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修正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7834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Python </a:t>
            </a:r>
            <a:r>
              <a:rPr lang="zh-TW" altLang="en-US" sz="2400" dirty="0" smtClean="0"/>
              <a:t>實現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18" y="999473"/>
            <a:ext cx="6613058" cy="38489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231" y="4627687"/>
            <a:ext cx="5670702" cy="1628761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3361921" y="3028438"/>
            <a:ext cx="7254018" cy="1599249"/>
            <a:chOff x="3068053" y="3284621"/>
            <a:chExt cx="6220326" cy="1371357"/>
          </a:xfrm>
        </p:grpSpPr>
        <p:sp>
          <p:nvSpPr>
            <p:cNvPr id="6" name="橢圓 5"/>
            <p:cNvSpPr/>
            <p:nvPr/>
          </p:nvSpPr>
          <p:spPr>
            <a:xfrm>
              <a:off x="3068053" y="3284621"/>
              <a:ext cx="3236494" cy="1371357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304547" y="3600967"/>
              <a:ext cx="29838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</a:rPr>
                <a:t>防止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LIFF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 數量超過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15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3652354" y="4831734"/>
            <a:ext cx="5694765" cy="1091591"/>
            <a:chOff x="3344779" y="5180872"/>
            <a:chExt cx="5694765" cy="1091591"/>
          </a:xfrm>
        </p:grpSpPr>
        <p:sp>
          <p:nvSpPr>
            <p:cNvPr id="9" name="橢圓 8"/>
            <p:cNvSpPr/>
            <p:nvPr/>
          </p:nvSpPr>
          <p:spPr>
            <a:xfrm>
              <a:off x="3344779" y="5309937"/>
              <a:ext cx="3092116" cy="96252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681355" y="5180872"/>
              <a:ext cx="2358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</a:rPr>
                <a:t>規定的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URI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 格式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矩形 19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21" name="矩形 20"/>
          <p:cNvSpPr/>
          <p:nvPr/>
        </p:nvSpPr>
        <p:spPr>
          <a:xfrm>
            <a:off x="487017" y="171261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LIFF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3" name="圓角矩形 22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448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5494" y="1135343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簡單的</a:t>
            </a:r>
            <a:r>
              <a:rPr lang="en-US" altLang="zh-TW" sz="2400" dirty="0" smtClean="0"/>
              <a:t>HTML5 &amp;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JavaScript</a:t>
            </a:r>
          </a:p>
          <a:p>
            <a:r>
              <a:rPr lang="en-US" altLang="zh-TW" sz="2400" dirty="0" smtClean="0"/>
              <a:t>Google  JS Map API</a:t>
            </a:r>
          </a:p>
          <a:p>
            <a:r>
              <a:rPr lang="en-US" altLang="zh-TW" sz="2400" dirty="0" err="1" smtClean="0"/>
              <a:t>GeoLocation</a:t>
            </a:r>
            <a:r>
              <a:rPr lang="en-US" altLang="zh-TW" sz="2400" dirty="0" smtClean="0"/>
              <a:t> API </a:t>
            </a:r>
          </a:p>
          <a:p>
            <a:r>
              <a:rPr lang="en-US" altLang="zh-TW" sz="2400" dirty="0" smtClean="0"/>
              <a:t>JQuery</a:t>
            </a:r>
          </a:p>
          <a:p>
            <a:r>
              <a:rPr lang="zh-TW" altLang="en-US" sz="2400" dirty="0" smtClean="0"/>
              <a:t>取得目前裝置地理位置</a:t>
            </a:r>
            <a:endParaRPr lang="en-US" altLang="zh-TW" sz="2400" dirty="0" smtClean="0"/>
          </a:p>
          <a:p>
            <a:r>
              <a:rPr lang="zh-TW" altLang="en-US" sz="2400" dirty="0" smtClean="0"/>
              <a:t>給予用戶點選圖片</a:t>
            </a:r>
            <a:endParaRPr lang="en-US" altLang="zh-TW" sz="2400" dirty="0" smtClean="0"/>
          </a:p>
          <a:p>
            <a:r>
              <a:rPr lang="zh-TW" altLang="en-US" sz="2400" dirty="0"/>
              <a:t>餐廳主</a:t>
            </a:r>
            <a:r>
              <a:rPr lang="zh-TW" altLang="en-US" sz="2400" dirty="0" smtClean="0"/>
              <a:t>頁</a:t>
            </a:r>
            <a:endParaRPr lang="en-US" altLang="zh-TW" sz="2400" dirty="0" smtClean="0"/>
          </a:p>
          <a:p>
            <a:r>
              <a:rPr lang="zh-TW" altLang="en-US" sz="2400" dirty="0" smtClean="0"/>
              <a:t>實作根據當前位置</a:t>
            </a:r>
            <a:r>
              <a:rPr lang="zh-TW" altLang="en-US" sz="2400" dirty="0" smtClean="0"/>
              <a:t>導航</a:t>
            </a:r>
            <a:endParaRPr lang="en-US" altLang="zh-TW" sz="2400" dirty="0" smtClean="0"/>
          </a:p>
          <a:p>
            <a:endParaRPr lang="en-US" altLang="zh-TW" sz="24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931" y="1545121"/>
            <a:ext cx="2527939" cy="44941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387" y="1545121"/>
            <a:ext cx="2486084" cy="4419706"/>
          </a:xfrm>
          <a:prstGeom prst="rect">
            <a:avLst/>
          </a:prstGeom>
        </p:spPr>
      </p:pic>
      <p:sp>
        <p:nvSpPr>
          <p:cNvPr id="13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矩形 13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15" name="矩形 14"/>
          <p:cNvSpPr/>
          <p:nvPr/>
        </p:nvSpPr>
        <p:spPr>
          <a:xfrm>
            <a:off x="487017" y="171261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LIFF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17" name="圓角矩形 16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282" y="1540569"/>
            <a:ext cx="2488645" cy="442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7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00140" y="1720778"/>
            <a:ext cx="4725059" cy="4058751"/>
          </a:xfrm>
        </p:spPr>
        <p:txBody>
          <a:bodyPr>
            <a:normAutofit/>
          </a:bodyPr>
          <a:lstStyle/>
          <a:p>
            <a:r>
              <a:rPr lang="zh-TW" altLang="en-US" sz="3000" dirty="0" smtClean="0"/>
              <a:t>推薦餐廳資訊</a:t>
            </a:r>
            <a:endParaRPr lang="en-US" altLang="zh-TW" sz="3000" dirty="0" smtClean="0"/>
          </a:p>
          <a:p>
            <a:r>
              <a:rPr lang="zh-TW" altLang="en-US" sz="3000" dirty="0" smtClean="0"/>
              <a:t>形成餐廳主頁</a:t>
            </a:r>
            <a:endParaRPr lang="en-US" altLang="zh-TW" sz="3000" dirty="0" smtClean="0"/>
          </a:p>
          <a:p>
            <a:r>
              <a:rPr lang="zh-TW" altLang="en-US" sz="3000" dirty="0" smtClean="0"/>
              <a:t>都需和資料庫溝通</a:t>
            </a:r>
            <a:endParaRPr lang="en-US" altLang="zh-TW" sz="3000" dirty="0" smtClean="0"/>
          </a:p>
          <a:p>
            <a:endParaRPr lang="zh-TW" altLang="en-US" sz="3000" dirty="0"/>
          </a:p>
        </p:txBody>
      </p:sp>
      <p:cxnSp>
        <p:nvCxnSpPr>
          <p:cNvPr id="54" name="直線接點 53"/>
          <p:cNvCxnSpPr/>
          <p:nvPr/>
        </p:nvCxnSpPr>
        <p:spPr>
          <a:xfrm>
            <a:off x="6108032" y="1179098"/>
            <a:ext cx="0" cy="514211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4941864" y="1012555"/>
            <a:ext cx="3051068" cy="5356003"/>
            <a:chOff x="602125" y="-2850916"/>
            <a:chExt cx="3185584" cy="5592139"/>
          </a:xfrm>
        </p:grpSpPr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9324">
              <a:off x="3188275" y="-2850916"/>
              <a:ext cx="599434" cy="599434"/>
            </a:xfrm>
            <a:prstGeom prst="rect">
              <a:avLst/>
            </a:prstGeom>
          </p:spPr>
        </p:pic>
        <p:grpSp>
          <p:nvGrpSpPr>
            <p:cNvPr id="47" name="群組 46"/>
            <p:cNvGrpSpPr/>
            <p:nvPr/>
          </p:nvGrpSpPr>
          <p:grpSpPr>
            <a:xfrm>
              <a:off x="602125" y="1115655"/>
              <a:ext cx="1514475" cy="1625568"/>
              <a:chOff x="7977010" y="4208886"/>
              <a:chExt cx="1514475" cy="1625568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7977010" y="4208886"/>
                <a:ext cx="1514475" cy="1488211"/>
                <a:chOff x="7977010" y="4208886"/>
                <a:chExt cx="1514475" cy="1488211"/>
              </a:xfrm>
            </p:grpSpPr>
            <p:sp>
              <p:nvSpPr>
                <p:cNvPr id="50" name="圓角矩形 49"/>
                <p:cNvSpPr/>
                <p:nvPr/>
              </p:nvSpPr>
              <p:spPr>
                <a:xfrm>
                  <a:off x="7977010" y="4208886"/>
                  <a:ext cx="1514475" cy="1488211"/>
                </a:xfrm>
                <a:prstGeom prst="roundRect">
                  <a:avLst/>
                </a:prstGeom>
                <a:gradFill flip="none" rotWithShape="1">
                  <a:gsLst>
                    <a:gs pos="75000">
                      <a:srgbClr val="86D9F5"/>
                    </a:gs>
                    <a:gs pos="100000">
                      <a:srgbClr val="29C7FF"/>
                    </a:gs>
                    <a:gs pos="0">
                      <a:srgbClr val="C5EDF7"/>
                    </a:gs>
                  </a:gsLst>
                  <a:lin ang="5400000" scaled="1"/>
                  <a:tileRect/>
                </a:gra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51" name="圖片 5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80058" y="4390360"/>
                  <a:ext cx="1244596" cy="414865"/>
                </a:xfrm>
                <a:prstGeom prst="rect">
                  <a:avLst/>
                </a:prstGeom>
              </p:spPr>
            </p:pic>
          </p:grpSp>
          <p:pic>
            <p:nvPicPr>
              <p:cNvPr id="49" name="圖片 4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6857" y="4635392"/>
                <a:ext cx="1199062" cy="1199062"/>
              </a:xfrm>
              <a:prstGeom prst="rect">
                <a:avLst/>
              </a:prstGeom>
            </p:spPr>
          </p:pic>
        </p:grpSp>
        <p:sp>
          <p:nvSpPr>
            <p:cNvPr id="56" name="圓角矩形 55"/>
            <p:cNvSpPr/>
            <p:nvPr/>
          </p:nvSpPr>
          <p:spPr>
            <a:xfrm>
              <a:off x="1961485" y="-2348883"/>
              <a:ext cx="1514475" cy="2704453"/>
            </a:xfrm>
            <a:prstGeom prst="roundRect">
              <a:avLst/>
            </a:prstGeom>
            <a:gradFill flip="none" rotWithShape="1">
              <a:gsLst>
                <a:gs pos="75000">
                  <a:srgbClr val="86D9F5"/>
                </a:gs>
                <a:gs pos="100000">
                  <a:srgbClr val="29C7FF"/>
                </a:gs>
                <a:gs pos="0">
                  <a:srgbClr val="C5EDF7"/>
                </a:gs>
              </a:gsLst>
              <a:lin ang="54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57" name="群組 56"/>
            <p:cNvGrpSpPr/>
            <p:nvPr/>
          </p:nvGrpSpPr>
          <p:grpSpPr>
            <a:xfrm>
              <a:off x="1906897" y="-2528398"/>
              <a:ext cx="1610952" cy="720429"/>
              <a:chOff x="1200150" y="248298"/>
              <a:chExt cx="930258" cy="720429"/>
            </a:xfrm>
          </p:grpSpPr>
          <p:sp>
            <p:nvSpPr>
              <p:cNvPr id="58" name="圓角矩形 57"/>
              <p:cNvSpPr/>
              <p:nvPr/>
            </p:nvSpPr>
            <p:spPr>
              <a:xfrm>
                <a:off x="1200150" y="248298"/>
                <a:ext cx="930258" cy="691933"/>
              </a:xfrm>
              <a:prstGeom prst="roundRect">
                <a:avLst/>
              </a:prstGeom>
              <a:solidFill>
                <a:schemeClr val="tx2">
                  <a:lumMod val="25000"/>
                </a:schemeClr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1289042" y="293900"/>
                <a:ext cx="739784" cy="67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伺服器</a:t>
                </a:r>
                <a:endParaRPr lang="en-US" altLang="zh-TW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zh-TW" alt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核心</a:t>
                </a:r>
              </a:p>
            </p:txBody>
          </p:sp>
        </p:grpSp>
        <p:pic>
          <p:nvPicPr>
            <p:cNvPr id="60" name="圖片 5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8495" y="-1576787"/>
              <a:ext cx="718680" cy="718680"/>
            </a:xfrm>
            <a:prstGeom prst="rect">
              <a:avLst/>
            </a:prstGeom>
          </p:spPr>
        </p:pic>
        <p:pic>
          <p:nvPicPr>
            <p:cNvPr id="61" name="圖片 6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3745" y="-667475"/>
              <a:ext cx="948179" cy="850895"/>
            </a:xfrm>
            <a:prstGeom prst="rect">
              <a:avLst/>
            </a:prstGeom>
          </p:spPr>
        </p:pic>
        <p:sp>
          <p:nvSpPr>
            <p:cNvPr id="65" name="向右箭號 64"/>
            <p:cNvSpPr/>
            <p:nvPr/>
          </p:nvSpPr>
          <p:spPr>
            <a:xfrm rot="6794681">
              <a:off x="1254240" y="553447"/>
              <a:ext cx="1127867" cy="1932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4353445" y="772824"/>
            <a:ext cx="3363386" cy="4929707"/>
            <a:chOff x="-25725" y="-3090647"/>
            <a:chExt cx="3537333" cy="5184660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79445">
              <a:off x="1232767" y="-3090647"/>
              <a:ext cx="797508" cy="797508"/>
            </a:xfrm>
            <a:prstGeom prst="rect">
              <a:avLst/>
            </a:prstGeom>
          </p:spPr>
        </p:pic>
        <p:sp>
          <p:nvSpPr>
            <p:cNvPr id="25" name="圓角矩形 24"/>
            <p:cNvSpPr/>
            <p:nvPr/>
          </p:nvSpPr>
          <p:spPr>
            <a:xfrm>
              <a:off x="28863" y="-2335517"/>
              <a:ext cx="1514475" cy="2704453"/>
            </a:xfrm>
            <a:prstGeom prst="roundRect">
              <a:avLst/>
            </a:prstGeom>
            <a:gradFill flip="none" rotWithShape="1">
              <a:gsLst>
                <a:gs pos="75000">
                  <a:srgbClr val="86D9F5"/>
                </a:gs>
                <a:gs pos="100000">
                  <a:srgbClr val="29C7FF"/>
                </a:gs>
                <a:gs pos="0">
                  <a:srgbClr val="C5EDF7"/>
                </a:gs>
              </a:gsLst>
              <a:lin ang="54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26" name="群組 25"/>
            <p:cNvGrpSpPr/>
            <p:nvPr/>
          </p:nvGrpSpPr>
          <p:grpSpPr>
            <a:xfrm>
              <a:off x="-25725" y="-2515032"/>
              <a:ext cx="1610952" cy="725361"/>
              <a:chOff x="1200150" y="248298"/>
              <a:chExt cx="930258" cy="725361"/>
            </a:xfrm>
          </p:grpSpPr>
          <p:sp>
            <p:nvSpPr>
              <p:cNvPr id="27" name="圓角矩形 26"/>
              <p:cNvSpPr/>
              <p:nvPr/>
            </p:nvSpPr>
            <p:spPr>
              <a:xfrm>
                <a:off x="1200150" y="248298"/>
                <a:ext cx="930258" cy="691933"/>
              </a:xfrm>
              <a:prstGeom prst="roundRect">
                <a:avLst/>
              </a:prstGeom>
              <a:solidFill>
                <a:schemeClr val="tx2">
                  <a:lumMod val="25000"/>
                </a:schemeClr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文字方塊 39"/>
              <p:cNvSpPr txBox="1"/>
              <p:nvPr/>
            </p:nvSpPr>
            <p:spPr>
              <a:xfrm>
                <a:off x="1289042" y="293901"/>
                <a:ext cx="739784" cy="679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資料分析</a:t>
                </a:r>
                <a:endParaRPr lang="en-US" altLang="zh-TW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zh-TW" altLang="en-US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資料建模</a:t>
                </a:r>
                <a:endParaRPr lang="zh-TW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873" y="-1563421"/>
              <a:ext cx="718680" cy="718680"/>
            </a:xfrm>
            <a:prstGeom prst="rect">
              <a:avLst/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668" y="1082928"/>
              <a:ext cx="1395949" cy="1011085"/>
            </a:xfrm>
            <a:prstGeom prst="rect">
              <a:avLst/>
            </a:prstGeom>
          </p:spPr>
        </p:pic>
        <p:pic>
          <p:nvPicPr>
            <p:cNvPr id="53" name="圖片 5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862" y="-664565"/>
              <a:ext cx="885363" cy="886245"/>
            </a:xfrm>
            <a:prstGeom prst="rect">
              <a:avLst/>
            </a:prstGeom>
          </p:spPr>
        </p:pic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4502" y="301614"/>
              <a:ext cx="1587106" cy="864973"/>
            </a:xfrm>
            <a:prstGeom prst="rect">
              <a:avLst/>
            </a:prstGeom>
          </p:spPr>
        </p:pic>
        <p:sp>
          <p:nvSpPr>
            <p:cNvPr id="63" name="向右箭號 62"/>
            <p:cNvSpPr/>
            <p:nvPr/>
          </p:nvSpPr>
          <p:spPr>
            <a:xfrm rot="5400000">
              <a:off x="668390" y="650425"/>
              <a:ext cx="811017" cy="2213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向右箭號 63"/>
            <p:cNvSpPr/>
            <p:nvPr/>
          </p:nvSpPr>
          <p:spPr>
            <a:xfrm rot="16200000">
              <a:off x="-263278" y="687099"/>
              <a:ext cx="1089853" cy="1999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左-右雙向箭號 65"/>
            <p:cNvSpPr/>
            <p:nvPr/>
          </p:nvSpPr>
          <p:spPr>
            <a:xfrm>
              <a:off x="1423572" y="-1512349"/>
              <a:ext cx="677353" cy="247728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9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矩形 40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42" name="矩形 41"/>
          <p:cNvSpPr/>
          <p:nvPr/>
        </p:nvSpPr>
        <p:spPr>
          <a:xfrm>
            <a:off x="487017" y="171261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Flask &amp; DB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3" name="群組 42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45" name="圓角矩形 44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55" name="圓角矩形 54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68" name="圓角矩形 67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69" name="圓角矩形 68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644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-0.21211 -4.0740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7016" y="100930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2400" dirty="0" err="1" smtClean="0"/>
              <a:t>Mysqlclient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套件</a:t>
            </a:r>
            <a:endParaRPr lang="en-US" altLang="zh-TW" sz="2400" dirty="0" smtClean="0"/>
          </a:p>
          <a:p>
            <a:r>
              <a:rPr lang="zh-TW" altLang="en-US" sz="2400" dirty="0" smtClean="0"/>
              <a:t>查詢後連線關閉</a:t>
            </a:r>
            <a:endParaRPr lang="en-US" altLang="zh-TW" sz="2400" dirty="0" smtClean="0"/>
          </a:p>
          <a:p>
            <a:r>
              <a:rPr lang="zh-TW" altLang="en-US" sz="2400" dirty="0" smtClean="0"/>
              <a:t>避免佔用資</a:t>
            </a:r>
            <a:r>
              <a:rPr lang="zh-TW" altLang="en-US" sz="2400" dirty="0"/>
              <a:t>源</a:t>
            </a:r>
            <a:endParaRPr lang="en-US" altLang="zh-TW" sz="2400" dirty="0" smtClean="0"/>
          </a:p>
          <a:p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11" y="2375648"/>
            <a:ext cx="5599305" cy="3756212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182861" y="2509672"/>
            <a:ext cx="6096000" cy="1795695"/>
            <a:chOff x="2402306" y="2983831"/>
            <a:chExt cx="7486124" cy="1792706"/>
          </a:xfrm>
        </p:grpSpPr>
        <p:sp>
          <p:nvSpPr>
            <p:cNvPr id="2" name="橢圓 1"/>
            <p:cNvSpPr/>
            <p:nvPr/>
          </p:nvSpPr>
          <p:spPr>
            <a:xfrm>
              <a:off x="2402306" y="2983831"/>
              <a:ext cx="4660231" cy="179270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6779915" y="3128387"/>
              <a:ext cx="3108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</a:rPr>
                <a:t>每次被呼叫都進行連線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635395" y="4591282"/>
            <a:ext cx="5349575" cy="1108750"/>
            <a:chOff x="2683042" y="4906986"/>
            <a:chExt cx="6569487" cy="1106905"/>
          </a:xfrm>
        </p:grpSpPr>
        <p:sp>
          <p:nvSpPr>
            <p:cNvPr id="8" name="橢圓 7"/>
            <p:cNvSpPr/>
            <p:nvPr/>
          </p:nvSpPr>
          <p:spPr>
            <a:xfrm>
              <a:off x="2683042" y="4906986"/>
              <a:ext cx="3717758" cy="1106905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6501976" y="4906986"/>
              <a:ext cx="275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</a:rPr>
                <a:t>不確定有幾筆</a:t>
              </a:r>
              <a:r>
                <a:rPr lang="zh-TW" altLang="en-US" dirty="0">
                  <a:solidFill>
                    <a:srgbClr val="FF0000"/>
                  </a:solidFill>
                </a:rPr>
                <a:t>結果</a:t>
              </a:r>
              <a:endParaRPr lang="en-US" altLang="zh-TW" dirty="0" smtClean="0">
                <a:solidFill>
                  <a:srgbClr val="FF0000"/>
                </a:solidFill>
              </a:endParaRPr>
            </a:p>
            <a:p>
              <a:r>
                <a:rPr lang="zh-TW" altLang="en-US" dirty="0" smtClean="0">
                  <a:solidFill>
                    <a:srgbClr val="FF0000"/>
                  </a:solidFill>
                </a:rPr>
                <a:t>使用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map function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矩形 18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20" name="矩形 19"/>
          <p:cNvSpPr/>
          <p:nvPr/>
        </p:nvSpPr>
        <p:spPr>
          <a:xfrm>
            <a:off x="487016" y="171261"/>
            <a:ext cx="46834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Flask &amp; DB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2" name="圓角矩形 21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28" name="內容版面配置區 2"/>
          <p:cNvSpPr txBox="1">
            <a:spLocks/>
          </p:cNvSpPr>
          <p:nvPr/>
        </p:nvSpPr>
        <p:spPr>
          <a:xfrm>
            <a:off x="6278861" y="999487"/>
            <a:ext cx="41103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err="1" smtClean="0"/>
              <a:t>PyMongo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套件</a:t>
            </a:r>
            <a:endParaRPr lang="en-US" altLang="zh-TW" sz="2400" dirty="0" smtClean="0"/>
          </a:p>
          <a:p>
            <a:r>
              <a:rPr lang="zh-TW" altLang="en-US" sz="2400" dirty="0" smtClean="0"/>
              <a:t>連線並不會自動關閉</a:t>
            </a:r>
            <a:endParaRPr lang="en-US" altLang="zh-TW" sz="2400" dirty="0" smtClean="0"/>
          </a:p>
          <a:p>
            <a:r>
              <a:rPr lang="en-US" altLang="zh-TW" sz="2400" dirty="0" smtClean="0"/>
              <a:t>connect = False </a:t>
            </a:r>
            <a:r>
              <a:rPr lang="zh-TW" altLang="en-US" sz="2400" dirty="0" smtClean="0"/>
              <a:t>參數</a:t>
            </a:r>
            <a:endParaRPr lang="zh-TW" altLang="en-US" sz="2400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7" y="2375648"/>
            <a:ext cx="5720842" cy="3734456"/>
          </a:xfrm>
          <a:prstGeom prst="rect">
            <a:avLst/>
          </a:prstGeom>
        </p:spPr>
      </p:pic>
      <p:grpSp>
        <p:nvGrpSpPr>
          <p:cNvPr id="30" name="群組 29"/>
          <p:cNvGrpSpPr/>
          <p:nvPr/>
        </p:nvGrpSpPr>
        <p:grpSpPr>
          <a:xfrm>
            <a:off x="6096000" y="4427377"/>
            <a:ext cx="5608984" cy="1604393"/>
            <a:chOff x="3308684" y="5037039"/>
            <a:chExt cx="6570384" cy="1604393"/>
          </a:xfrm>
        </p:grpSpPr>
        <p:sp>
          <p:nvSpPr>
            <p:cNvPr id="31" name="橢圓 30"/>
            <p:cNvSpPr/>
            <p:nvPr/>
          </p:nvSpPr>
          <p:spPr>
            <a:xfrm>
              <a:off x="3308684" y="5221705"/>
              <a:ext cx="4535905" cy="141972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7446536" y="5037039"/>
              <a:ext cx="2432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</a:rPr>
                <a:t>去除不必要的欄位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7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7017" y="1240223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推薦相似餐</a:t>
            </a:r>
            <a:r>
              <a:rPr lang="zh-TW" altLang="en-US" sz="2400" dirty="0"/>
              <a:t>廳</a:t>
            </a:r>
            <a:endParaRPr lang="en-US" altLang="zh-TW" sz="2400" dirty="0" smtClean="0"/>
          </a:p>
          <a:p>
            <a:r>
              <a:rPr lang="zh-TW" altLang="en-US" sz="2400" dirty="0" smtClean="0"/>
              <a:t>餐廳</a:t>
            </a:r>
            <a:r>
              <a:rPr lang="zh-TW" altLang="en-US" sz="2400" dirty="0"/>
              <a:t>數量龐大，在 </a:t>
            </a:r>
            <a:r>
              <a:rPr lang="en-US" altLang="zh-TW" sz="2400" dirty="0"/>
              <a:t>Server </a:t>
            </a:r>
            <a:r>
              <a:rPr lang="zh-TW" altLang="en-US" sz="2400" dirty="0"/>
              <a:t>上</a:t>
            </a:r>
            <a:r>
              <a:rPr lang="zh-TW" altLang="en-US" sz="2400" dirty="0" smtClean="0"/>
              <a:t>運算，拖</a:t>
            </a:r>
            <a:r>
              <a:rPr lang="zh-TW" altLang="en-US" sz="2400" dirty="0"/>
              <a:t>慢網頁形成</a:t>
            </a:r>
            <a:r>
              <a:rPr lang="zh-TW" altLang="en-US" sz="2400" dirty="0" smtClean="0"/>
              <a:t>速度</a:t>
            </a:r>
            <a:endParaRPr lang="en-US" altLang="zh-TW" sz="2400" dirty="0"/>
          </a:p>
          <a:p>
            <a:r>
              <a:rPr lang="zh-TW" altLang="en-US" sz="2400" dirty="0"/>
              <a:t>交予本地端</a:t>
            </a:r>
            <a:r>
              <a:rPr lang="zh-TW" altLang="en-US" sz="2400" dirty="0" smtClean="0"/>
              <a:t>運算</a:t>
            </a:r>
            <a:endParaRPr lang="en-US" altLang="zh-TW" sz="2400" dirty="0" smtClean="0"/>
          </a:p>
          <a:p>
            <a:r>
              <a:rPr lang="zh-TW" altLang="en-US" sz="2400" dirty="0" smtClean="0"/>
              <a:t>進入網頁後</a:t>
            </a:r>
            <a:endParaRPr lang="en-US" altLang="zh-TW" sz="2400" dirty="0" smtClean="0"/>
          </a:p>
          <a:p>
            <a:r>
              <a:rPr lang="zh-TW" altLang="en-US" sz="2400" dirty="0" smtClean="0"/>
              <a:t>利用 </a:t>
            </a:r>
            <a:r>
              <a:rPr lang="en-US" altLang="zh-TW" sz="2400" dirty="0" smtClean="0"/>
              <a:t>JQuery Ajax </a:t>
            </a:r>
            <a:r>
              <a:rPr lang="zh-TW" altLang="en-US" sz="2400" dirty="0" smtClean="0"/>
              <a:t>訪問 </a:t>
            </a:r>
            <a:r>
              <a:rPr lang="en-US" altLang="zh-TW" sz="2400" dirty="0" smtClean="0"/>
              <a:t>Flask</a:t>
            </a:r>
          </a:p>
          <a:p>
            <a:r>
              <a:rPr lang="en-US" altLang="zh-TW" sz="2400" dirty="0" smtClean="0"/>
              <a:t>Flask </a:t>
            </a:r>
            <a:r>
              <a:rPr lang="zh-TW" altLang="en-US" sz="2400" dirty="0" smtClean="0"/>
              <a:t>內 使用 </a:t>
            </a:r>
            <a:r>
              <a:rPr lang="en-US" altLang="zh-TW" sz="2400" dirty="0" smtClean="0"/>
              <a:t>Kafka Producer</a:t>
            </a:r>
          </a:p>
          <a:p>
            <a:r>
              <a:rPr lang="zh-TW" altLang="en-US" sz="2400" dirty="0" smtClean="0"/>
              <a:t>送至本地端進行運算</a:t>
            </a:r>
            <a:endParaRPr lang="en-US" altLang="zh-TW" sz="2400" dirty="0" smtClean="0"/>
          </a:p>
          <a:p>
            <a:pPr marL="36900" indent="0">
              <a:buNone/>
            </a:pPr>
            <a:endParaRPr lang="zh-TW" altLang="en-US" sz="24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927" y="3247973"/>
            <a:ext cx="1306789" cy="1491821"/>
          </a:xfrm>
          <a:prstGeom prst="rect">
            <a:avLst/>
          </a:prstGeom>
        </p:spPr>
      </p:pic>
      <p:sp>
        <p:nvSpPr>
          <p:cNvPr id="15" name="向左箭號 14"/>
          <p:cNvSpPr/>
          <p:nvPr/>
        </p:nvSpPr>
        <p:spPr>
          <a:xfrm>
            <a:off x="7812576" y="3961522"/>
            <a:ext cx="559558" cy="109182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344" y="1008757"/>
            <a:ext cx="1871924" cy="1350357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430" y="3176934"/>
            <a:ext cx="1917753" cy="1554041"/>
          </a:xfrm>
          <a:prstGeom prst="rect">
            <a:avLst/>
          </a:prstGeom>
        </p:spPr>
      </p:pic>
      <p:sp>
        <p:nvSpPr>
          <p:cNvPr id="37" name="左-右雙向箭號 36"/>
          <p:cNvSpPr/>
          <p:nvPr/>
        </p:nvSpPr>
        <p:spPr>
          <a:xfrm rot="16200000">
            <a:off x="9248056" y="2718241"/>
            <a:ext cx="600501" cy="140290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向左箭號 37"/>
          <p:cNvSpPr/>
          <p:nvPr/>
        </p:nvSpPr>
        <p:spPr>
          <a:xfrm rot="19581752">
            <a:off x="5483348" y="4614992"/>
            <a:ext cx="559558" cy="109182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14" y="4739794"/>
            <a:ext cx="2062367" cy="1493771"/>
          </a:xfrm>
          <a:prstGeom prst="rect">
            <a:avLst/>
          </a:prstGeom>
        </p:spPr>
      </p:pic>
      <p:sp>
        <p:nvSpPr>
          <p:cNvPr id="20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矩形 20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487017" y="171261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Flask &amp; </a:t>
            </a:r>
            <a:r>
              <a:rPr lang="en-US" altLang="zh-TW" sz="48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Kafka</a:t>
            </a:r>
            <a:endParaRPr lang="zh-TW" altLang="en-US" sz="48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573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54295" y="1640935"/>
            <a:ext cx="7765322" cy="4058751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重導向至 下一個接口</a:t>
            </a:r>
            <a:endParaRPr lang="en-US" altLang="zh-TW" sz="2400" dirty="0" smtClean="0"/>
          </a:p>
          <a:p>
            <a:r>
              <a:rPr lang="zh-TW" altLang="en-US" sz="2400" dirty="0" smtClean="0"/>
              <a:t>啟動 </a:t>
            </a:r>
            <a:r>
              <a:rPr lang="en-US" altLang="zh-TW" sz="2400" dirty="0" smtClean="0"/>
              <a:t>Kafka Consumer </a:t>
            </a:r>
            <a:r>
              <a:rPr lang="zh-TW" altLang="en-US" sz="2400" dirty="0" smtClean="0"/>
              <a:t>等待計算結果</a:t>
            </a:r>
            <a:endParaRPr lang="en-US" altLang="zh-TW" sz="2400" dirty="0" smtClean="0"/>
          </a:p>
          <a:p>
            <a:r>
              <a:rPr lang="zh-TW" altLang="en-US" sz="2400" dirty="0" smtClean="0"/>
              <a:t>回傳結果</a:t>
            </a:r>
            <a:endParaRPr lang="en-US" altLang="zh-TW" sz="2400" dirty="0" smtClean="0"/>
          </a:p>
          <a:p>
            <a:r>
              <a:rPr lang="zh-TW" altLang="en-US" sz="2400" dirty="0" smtClean="0"/>
              <a:t>轉換 </a:t>
            </a:r>
            <a:r>
              <a:rPr lang="en-US" altLang="zh-TW" sz="2400" dirty="0" smtClean="0"/>
              <a:t>HTML</a:t>
            </a:r>
            <a:endParaRPr lang="zh-TW" altLang="en-US" sz="2400" dirty="0"/>
          </a:p>
        </p:txBody>
      </p:sp>
      <p:grpSp>
        <p:nvGrpSpPr>
          <p:cNvPr id="5" name="群組 4"/>
          <p:cNvGrpSpPr/>
          <p:nvPr/>
        </p:nvGrpSpPr>
        <p:grpSpPr>
          <a:xfrm>
            <a:off x="3589620" y="1003690"/>
            <a:ext cx="6845253" cy="5286757"/>
            <a:chOff x="3129415" y="1144708"/>
            <a:chExt cx="6845253" cy="5286757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6599" y="3811354"/>
              <a:ext cx="986596" cy="1126291"/>
            </a:xfrm>
            <a:prstGeom prst="rect">
              <a:avLst/>
            </a:prstGeom>
          </p:spPr>
        </p:pic>
        <p:sp>
          <p:nvSpPr>
            <p:cNvPr id="16" name="向左箭號 15"/>
            <p:cNvSpPr/>
            <p:nvPr/>
          </p:nvSpPr>
          <p:spPr>
            <a:xfrm rot="20480237">
              <a:off x="4457177" y="3898007"/>
              <a:ext cx="559558" cy="109182"/>
            </a:xfrm>
            <a:prstGeom prst="lef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2744" y="1144708"/>
              <a:ext cx="1871924" cy="1350357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4191" y="2742217"/>
              <a:ext cx="1917753" cy="1554041"/>
            </a:xfrm>
            <a:prstGeom prst="rect">
              <a:avLst/>
            </a:prstGeom>
          </p:spPr>
        </p:pic>
        <p:sp>
          <p:nvSpPr>
            <p:cNvPr id="19" name="左-右雙向箭號 18"/>
            <p:cNvSpPr/>
            <p:nvPr/>
          </p:nvSpPr>
          <p:spPr>
            <a:xfrm rot="18620889">
              <a:off x="7517697" y="2490585"/>
              <a:ext cx="600501" cy="140290"/>
            </a:xfrm>
            <a:prstGeom prst="left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向左箭號 19"/>
            <p:cNvSpPr/>
            <p:nvPr/>
          </p:nvSpPr>
          <p:spPr>
            <a:xfrm rot="12087202">
              <a:off x="4398154" y="5233022"/>
              <a:ext cx="559558" cy="109182"/>
            </a:xfrm>
            <a:prstGeom prst="lef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7140" y="5009655"/>
              <a:ext cx="1963014" cy="1421810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3129415" y="3442017"/>
              <a:ext cx="1184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Producer</a:t>
              </a:r>
              <a:endParaRPr lang="zh-TW" altLang="en-US" dirty="0"/>
            </a:p>
          </p:txBody>
        </p:sp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4063" y="3811354"/>
              <a:ext cx="986596" cy="1126291"/>
            </a:xfrm>
            <a:prstGeom prst="rect">
              <a:avLst/>
            </a:prstGeom>
          </p:spPr>
        </p:pic>
        <p:sp>
          <p:nvSpPr>
            <p:cNvPr id="24" name="文字方塊 23"/>
            <p:cNvSpPr txBox="1"/>
            <p:nvPr/>
          </p:nvSpPr>
          <p:spPr>
            <a:xfrm>
              <a:off x="8065799" y="3442017"/>
              <a:ext cx="1184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Consumer</a:t>
              </a:r>
              <a:endParaRPr lang="zh-TW" altLang="en-US" dirty="0"/>
            </a:p>
          </p:txBody>
        </p:sp>
        <p:sp>
          <p:nvSpPr>
            <p:cNvPr id="25" name="向左箭號 24"/>
            <p:cNvSpPr/>
            <p:nvPr/>
          </p:nvSpPr>
          <p:spPr>
            <a:xfrm rot="9025795">
              <a:off x="7560596" y="5272584"/>
              <a:ext cx="559558" cy="109182"/>
            </a:xfrm>
            <a:prstGeom prst="lef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向左箭號 25"/>
            <p:cNvSpPr/>
            <p:nvPr/>
          </p:nvSpPr>
          <p:spPr>
            <a:xfrm rot="1163385">
              <a:off x="7414973" y="3702167"/>
              <a:ext cx="559558" cy="109182"/>
            </a:xfrm>
            <a:prstGeom prst="lef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向左箭號 26"/>
            <p:cNvSpPr/>
            <p:nvPr/>
          </p:nvSpPr>
          <p:spPr>
            <a:xfrm rot="10800000">
              <a:off x="4397573" y="4417467"/>
              <a:ext cx="3579214" cy="109182"/>
            </a:xfrm>
            <a:prstGeom prst="lef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217787" y="4482728"/>
              <a:ext cx="2290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accent2">
                      <a:lumMod val="75000"/>
                    </a:schemeClr>
                  </a:solidFill>
                </a:rPr>
                <a:t>重導向 </a:t>
              </a:r>
              <a:r>
                <a:rPr lang="en-US" altLang="zh-TW" sz="2400" dirty="0" smtClean="0">
                  <a:solidFill>
                    <a:schemeClr val="accent2">
                      <a:lumMod val="75000"/>
                    </a:schemeClr>
                  </a:solidFill>
                </a:rPr>
                <a:t>Redirect</a:t>
              </a:r>
              <a:endParaRPr lang="zh-TW" altLang="en-US" sz="2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35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矩形 35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grpSp>
        <p:nvGrpSpPr>
          <p:cNvPr id="38" name="群組 37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39" name="圓角矩形 38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41" name="圓角矩形 40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42" name="圓角矩形 41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44" name="圓角矩形 43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45" name="矩形 44"/>
          <p:cNvSpPr/>
          <p:nvPr/>
        </p:nvSpPr>
        <p:spPr>
          <a:xfrm>
            <a:off x="487017" y="171261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Flask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&amp; </a:t>
            </a:r>
            <a:r>
              <a:rPr lang="en-US" altLang="zh-TW" sz="48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Kafka</a:t>
            </a:r>
            <a:endParaRPr lang="zh-TW" altLang="en-US" sz="48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634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36" y="1929290"/>
            <a:ext cx="6260193" cy="3551768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913795" y="3107461"/>
            <a:ext cx="5871265" cy="1131099"/>
            <a:chOff x="3035102" y="2867087"/>
            <a:chExt cx="5871265" cy="1131099"/>
          </a:xfrm>
        </p:grpSpPr>
        <p:sp>
          <p:nvSpPr>
            <p:cNvPr id="9" name="橢圓 8"/>
            <p:cNvSpPr/>
            <p:nvPr/>
          </p:nvSpPr>
          <p:spPr>
            <a:xfrm>
              <a:off x="3035102" y="2887195"/>
              <a:ext cx="3669632" cy="11109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730536" y="2867087"/>
              <a:ext cx="2175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Call Back function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231" y="1538485"/>
            <a:ext cx="5461939" cy="468166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271236" y="1864963"/>
            <a:ext cx="6148970" cy="1394481"/>
            <a:chOff x="2499328" y="1872319"/>
            <a:chExt cx="5986873" cy="1361399"/>
          </a:xfrm>
        </p:grpSpPr>
        <p:sp>
          <p:nvSpPr>
            <p:cNvPr id="6" name="橢圓 5"/>
            <p:cNvSpPr/>
            <p:nvPr/>
          </p:nvSpPr>
          <p:spPr>
            <a:xfrm>
              <a:off x="2499328" y="1872319"/>
              <a:ext cx="3384457" cy="136139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325272" y="2047621"/>
              <a:ext cx="3160929" cy="63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solidFill>
                    <a:srgbClr val="FF0000"/>
                  </a:solidFill>
                </a:rPr>
                <a:t>Flask 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內部 </a:t>
              </a:r>
              <a:endParaRPr lang="en-US" altLang="zh-TW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zh-TW" altLang="en-US" dirty="0" smtClean="0">
                  <a:solidFill>
                    <a:srgbClr val="FF0000"/>
                  </a:solidFill>
                </a:rPr>
                <a:t>指定接口名稱即可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6574913" y="1596344"/>
            <a:ext cx="4924696" cy="367776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3914937" y="4484680"/>
            <a:ext cx="2629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與 </a:t>
            </a:r>
            <a:r>
              <a:rPr lang="en-US" altLang="zh-TW" dirty="0" err="1" smtClean="0">
                <a:solidFill>
                  <a:srgbClr val="FF0000"/>
                </a:solidFill>
              </a:rPr>
              <a:t>initMap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放在一起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啟動</a:t>
            </a:r>
            <a:r>
              <a:rPr lang="en-US" altLang="zh-TW" dirty="0" smtClean="0">
                <a:solidFill>
                  <a:srgbClr val="FF0000"/>
                </a:solidFill>
              </a:rPr>
              <a:t>Google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Map</a:t>
            </a:r>
            <a:r>
              <a:rPr lang="zh-TW" altLang="en-US" dirty="0" smtClean="0">
                <a:solidFill>
                  <a:srgbClr val="FF0000"/>
                </a:solidFill>
              </a:rPr>
              <a:t>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一起啟動 </a:t>
            </a:r>
            <a:r>
              <a:rPr lang="en-US" altLang="zh-TW" dirty="0" smtClean="0">
                <a:solidFill>
                  <a:srgbClr val="FF0000"/>
                </a:solidFill>
              </a:rPr>
              <a:t>Ajax</a:t>
            </a:r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5921829" y="3722913"/>
            <a:ext cx="863231" cy="6532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矩形 24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grpSp>
        <p:nvGrpSpPr>
          <p:cNvPr id="27" name="群組 26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8" name="圓角矩形 27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31" name="圓角矩形 30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32" name="圓角矩形 31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33" name="圓角矩形 32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34" name="矩形 33"/>
          <p:cNvSpPr/>
          <p:nvPr/>
        </p:nvSpPr>
        <p:spPr>
          <a:xfrm>
            <a:off x="487017" y="171261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Flask &amp; </a:t>
            </a:r>
            <a:r>
              <a:rPr lang="en-US" altLang="zh-TW" sz="48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Kafka</a:t>
            </a:r>
            <a:endParaRPr lang="zh-TW" altLang="en-US" sz="48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132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53" y="9370"/>
            <a:ext cx="12190495" cy="4102291"/>
          </a:xfrm>
          <a:prstGeom prst="rect">
            <a:avLst/>
          </a:prstGeom>
          <a:gradFill>
            <a:gsLst>
              <a:gs pos="85000">
                <a:schemeClr val="accent2">
                  <a:lumMod val="40000"/>
                  <a:lumOff val="60000"/>
                </a:schemeClr>
              </a:gs>
              <a:gs pos="52000">
                <a:schemeClr val="accent2">
                  <a:lumMod val="60000"/>
                  <a:lumOff val="40000"/>
                </a:schemeClr>
              </a:gs>
              <a:gs pos="19000">
                <a:schemeClr val="accent2">
                  <a:lumMod val="75000"/>
                </a:schemeClr>
              </a:gs>
            </a:gsLst>
            <a:lin ang="108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72" tIns="34286" rIns="68572" bIns="34286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0495" cy="405056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88" tIns="43344" rIns="86688" bIns="433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07" dirty="0">
              <a:latin typeface="微軟正黑體" panose="020B0604030504040204" pitchFamily="34" charset="-12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5891229" y="4493758"/>
            <a:ext cx="2505814" cy="123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867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55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en-US" altLang="zh-CN" sz="2655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4797" dirty="0">
                <a:solidFill>
                  <a:srgbClr val="F0D0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TW" altLang="en-US" sz="3034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</a:t>
            </a:r>
            <a:r>
              <a:rPr lang="zh-TW" altLang="en-US" sz="3034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蟲</a:t>
            </a:r>
            <a:endParaRPr lang="en-US" altLang="zh-CN" sz="4797" b="1" dirty="0">
              <a:latin typeface="+mn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5711594" y="4362947"/>
            <a:ext cx="0" cy="189378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/>
          <p:cNvSpPr txBox="1"/>
          <p:nvPr/>
        </p:nvSpPr>
        <p:spPr>
          <a:xfrm>
            <a:off x="4039883" y="5928521"/>
            <a:ext cx="1203431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+mj-ea"/>
                <a:cs typeface="Arial" panose="020B0604020202020204" pitchFamily="34" charset="0"/>
              </a:rPr>
              <a:t>PART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01</a:t>
            </a:r>
            <a:endParaRPr lang="zh-CN" altLang="en-US" sz="2133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43236" y="4328068"/>
            <a:ext cx="1400077" cy="14000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3" name="TextBox 13"/>
          <p:cNvSpPr txBox="1"/>
          <p:nvPr/>
        </p:nvSpPr>
        <p:spPr>
          <a:xfrm>
            <a:off x="4015574" y="4547938"/>
            <a:ext cx="1203431" cy="1025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6664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01</a:t>
            </a:r>
            <a:endParaRPr lang="zh-CN" altLang="en-US" sz="6664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96550" y="593031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報告人：陳桂寶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133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0" grpId="0"/>
      <p:bldP spid="17" grpId="0"/>
      <p:bldP spid="2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487017" y="171261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Flask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&amp; Kafka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85054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啟用 </a:t>
            </a:r>
            <a:r>
              <a:rPr lang="en-US" altLang="zh-TW" sz="2400" dirty="0" smtClean="0"/>
              <a:t>Kafka Producer </a:t>
            </a:r>
            <a:r>
              <a:rPr lang="zh-TW" altLang="en-US" sz="2400" dirty="0" smtClean="0"/>
              <a:t>接口</a:t>
            </a:r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243285" y="1749683"/>
            <a:ext cx="11739486" cy="4369505"/>
            <a:chOff x="85146" y="2207055"/>
            <a:chExt cx="11739486" cy="436950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46" y="2207055"/>
              <a:ext cx="5771335" cy="4369505"/>
            </a:xfrm>
            <a:prstGeom prst="rect">
              <a:avLst/>
            </a:prstGeom>
          </p:spPr>
        </p:pic>
        <p:grpSp>
          <p:nvGrpSpPr>
            <p:cNvPr id="7" name="群組 6"/>
            <p:cNvGrpSpPr/>
            <p:nvPr/>
          </p:nvGrpSpPr>
          <p:grpSpPr>
            <a:xfrm>
              <a:off x="841960" y="4175127"/>
              <a:ext cx="5275439" cy="1825446"/>
              <a:chOff x="2093495" y="3432354"/>
              <a:chExt cx="5275439" cy="1825446"/>
            </a:xfrm>
          </p:grpSpPr>
          <p:sp>
            <p:nvSpPr>
              <p:cNvPr id="5" name="橢圓 4"/>
              <p:cNvSpPr/>
              <p:nvPr/>
            </p:nvSpPr>
            <p:spPr>
              <a:xfrm>
                <a:off x="2093495" y="4030579"/>
                <a:ext cx="3862137" cy="1227221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文字方塊 5"/>
              <p:cNvSpPr txBox="1"/>
              <p:nvPr/>
            </p:nvSpPr>
            <p:spPr>
              <a:xfrm>
                <a:off x="4300882" y="3432354"/>
                <a:ext cx="306805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dirty="0" smtClean="0">
                    <a:solidFill>
                      <a:srgbClr val="FF0000"/>
                    </a:solidFill>
                  </a:rPr>
                  <a:t>被啟動的接口 </a:t>
                </a:r>
                <a:endParaRPr lang="en-US" altLang="zh-TW" sz="2000" dirty="0" smtClean="0">
                  <a:solidFill>
                    <a:srgbClr val="FF0000"/>
                  </a:solidFill>
                </a:endParaRPr>
              </a:p>
              <a:p>
                <a:pPr algn="ctr"/>
                <a:r>
                  <a:rPr lang="zh-TW" altLang="en-US" sz="2000" dirty="0" smtClean="0">
                    <a:solidFill>
                      <a:srgbClr val="FF0000"/>
                    </a:solidFill>
                  </a:rPr>
                  <a:t>將資料 送進</a:t>
                </a:r>
                <a:r>
                  <a:rPr lang="en-US" altLang="zh-TW" sz="2000" dirty="0" smtClean="0">
                    <a:solidFill>
                      <a:srgbClr val="FF0000"/>
                    </a:solidFill>
                  </a:rPr>
                  <a:t>Kafka</a:t>
                </a:r>
                <a:r>
                  <a:rPr lang="zh-TW" altLang="en-US" sz="2000" dirty="0" smtClean="0">
                    <a:solidFill>
                      <a:srgbClr val="FF0000"/>
                    </a:solidFill>
                  </a:rPr>
                  <a:t>內</a:t>
                </a:r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2482" y="2399013"/>
              <a:ext cx="5772150" cy="3985587"/>
            </a:xfrm>
            <a:prstGeom prst="rect">
              <a:avLst/>
            </a:prstGeom>
          </p:spPr>
        </p:pic>
        <p:grpSp>
          <p:nvGrpSpPr>
            <p:cNvPr id="14" name="群組 13"/>
            <p:cNvGrpSpPr/>
            <p:nvPr/>
          </p:nvGrpSpPr>
          <p:grpSpPr>
            <a:xfrm>
              <a:off x="5764548" y="4428017"/>
              <a:ext cx="5814281" cy="1857752"/>
              <a:chOff x="5764548" y="4428017"/>
              <a:chExt cx="5814281" cy="1857752"/>
            </a:xfrm>
          </p:grpSpPr>
          <p:sp>
            <p:nvSpPr>
              <p:cNvPr id="12" name="橢圓 11"/>
              <p:cNvSpPr/>
              <p:nvPr/>
            </p:nvSpPr>
            <p:spPr>
              <a:xfrm>
                <a:off x="5764548" y="4428017"/>
                <a:ext cx="4109213" cy="1329369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9004332" y="5577883"/>
                <a:ext cx="257449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dirty="0" smtClean="0">
                    <a:solidFill>
                      <a:srgbClr val="C00000"/>
                    </a:solidFill>
                  </a:rPr>
                  <a:t>啟動 </a:t>
                </a:r>
                <a:r>
                  <a:rPr lang="en-US" altLang="zh-TW" sz="2000" dirty="0" smtClean="0">
                    <a:solidFill>
                      <a:srgbClr val="C00000"/>
                    </a:solidFill>
                  </a:rPr>
                  <a:t>Consumer</a:t>
                </a:r>
              </a:p>
              <a:p>
                <a:pPr algn="ctr"/>
                <a:r>
                  <a:rPr lang="zh-TW" altLang="en-US" sz="2000" dirty="0" smtClean="0">
                    <a:solidFill>
                      <a:srgbClr val="C00000"/>
                    </a:solidFill>
                  </a:rPr>
                  <a:t>等待資料計算</a:t>
                </a:r>
                <a:r>
                  <a:rPr lang="zh-TW" altLang="en-US" sz="2000" dirty="0">
                    <a:solidFill>
                      <a:srgbClr val="C00000"/>
                    </a:solidFill>
                  </a:rPr>
                  <a:t>結果</a:t>
                </a:r>
              </a:p>
            </p:txBody>
          </p:sp>
        </p:grpSp>
      </p:grpSp>
      <p:sp>
        <p:nvSpPr>
          <p:cNvPr id="22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矩形 22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grpSp>
        <p:nvGrpSpPr>
          <p:cNvPr id="25" name="群組 24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6" name="圓角矩形 25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31" name="圓角矩形 30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914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7"/>
          <p:cNvSpPr/>
          <p:nvPr/>
        </p:nvSpPr>
        <p:spPr>
          <a:xfrm flipV="1">
            <a:off x="487017" y="926999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矩形 13"/>
          <p:cNvSpPr/>
          <p:nvPr/>
        </p:nvSpPr>
        <p:spPr>
          <a:xfrm>
            <a:off x="9968400" y="603386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17" name="圓角矩形 16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487017" y="171261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Flask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&amp; Kafka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1" y="1301727"/>
            <a:ext cx="5787647" cy="486343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67422" y="1808410"/>
            <a:ext cx="4923183" cy="693104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爆炸 2 9"/>
          <p:cNvSpPr/>
          <p:nvPr/>
        </p:nvSpPr>
        <p:spPr>
          <a:xfrm>
            <a:off x="1930400" y="3395202"/>
            <a:ext cx="3860800" cy="1842857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151394" y="3901133"/>
            <a:ext cx="3238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</a:rPr>
              <a:t>HTTPS 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無法和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HTTP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 交換數據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5676900" y="1296331"/>
            <a:ext cx="6386115" cy="4545668"/>
            <a:chOff x="5676900" y="1296331"/>
            <a:chExt cx="6386115" cy="4545668"/>
          </a:xfrm>
        </p:grpSpPr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1927" y="1296331"/>
              <a:ext cx="5801088" cy="4545668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6289706" y="5423128"/>
              <a:ext cx="5568464" cy="239995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向右箭號 10"/>
            <p:cNvSpPr/>
            <p:nvPr/>
          </p:nvSpPr>
          <p:spPr>
            <a:xfrm>
              <a:off x="5676900" y="2957396"/>
              <a:ext cx="902528" cy="318545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8033465" y="3497266"/>
              <a:ext cx="38698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>
                  <a:solidFill>
                    <a:srgbClr val="FF0000"/>
                  </a:solidFill>
                </a:rPr>
                <a:t>重導向使用</a:t>
              </a:r>
              <a:endParaRPr lang="en-US" altLang="zh-TW" sz="2400" dirty="0" smtClean="0">
                <a:solidFill>
                  <a:srgbClr val="FF0000"/>
                </a:solidFill>
              </a:endParaRPr>
            </a:p>
            <a:p>
              <a:r>
                <a:rPr lang="zh-TW" altLang="en-US" sz="2400" dirty="0" smtClean="0">
                  <a:solidFill>
                    <a:srgbClr val="FF0000"/>
                  </a:solidFill>
                </a:rPr>
                <a:t> </a:t>
              </a:r>
              <a:r>
                <a:rPr lang="en-US" altLang="zh-TW" sz="2400" dirty="0" err="1" smtClean="0">
                  <a:solidFill>
                    <a:srgbClr val="FF0000"/>
                  </a:solidFill>
                </a:rPr>
                <a:t>Ngrok</a:t>
              </a:r>
              <a:r>
                <a:rPr lang="en-US" altLang="zh-TW" sz="2400" dirty="0" smtClean="0">
                  <a:solidFill>
                    <a:srgbClr val="FF0000"/>
                  </a:solidFill>
                </a:rPr>
                <a:t> </a:t>
              </a:r>
              <a:r>
                <a:rPr lang="zh-TW" altLang="en-US" sz="2400" dirty="0" smtClean="0">
                  <a:solidFill>
                    <a:srgbClr val="FF0000"/>
                  </a:solidFill>
                </a:rPr>
                <a:t>給予的</a:t>
              </a:r>
              <a:r>
                <a:rPr lang="en-US" altLang="zh-TW" sz="2400" dirty="0" smtClean="0">
                  <a:solidFill>
                    <a:srgbClr val="FF0000"/>
                  </a:solidFill>
                </a:rPr>
                <a:t>Domain Name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52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/>
          <p:cNvGrpSpPr/>
          <p:nvPr/>
        </p:nvGrpSpPr>
        <p:grpSpPr>
          <a:xfrm>
            <a:off x="4907405" y="981031"/>
            <a:ext cx="1883372" cy="5340693"/>
            <a:chOff x="8571505" y="215497"/>
            <a:chExt cx="2021829" cy="645829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6576" y="215497"/>
              <a:ext cx="726758" cy="726758"/>
            </a:xfrm>
            <a:prstGeom prst="rect">
              <a:avLst/>
            </a:prstGeom>
          </p:spPr>
        </p:pic>
        <p:sp>
          <p:nvSpPr>
            <p:cNvPr id="5" name="圓角矩形 4"/>
            <p:cNvSpPr/>
            <p:nvPr/>
          </p:nvSpPr>
          <p:spPr>
            <a:xfrm>
              <a:off x="9020844" y="893999"/>
              <a:ext cx="1514475" cy="5324650"/>
            </a:xfrm>
            <a:prstGeom prst="roundRect">
              <a:avLst/>
            </a:prstGeom>
            <a:gradFill flip="none" rotWithShape="1">
              <a:gsLst>
                <a:gs pos="75000">
                  <a:srgbClr val="86D9F5"/>
                </a:gs>
                <a:gs pos="100000">
                  <a:srgbClr val="29C7FF"/>
                </a:gs>
                <a:gs pos="0">
                  <a:srgbClr val="C5EDF7"/>
                </a:gs>
              </a:gsLst>
              <a:lin ang="54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5028" y="3245591"/>
              <a:ext cx="1053892" cy="971580"/>
            </a:xfrm>
            <a:prstGeom prst="rect">
              <a:avLst/>
            </a:prstGeom>
          </p:spPr>
        </p:pic>
        <p:grpSp>
          <p:nvGrpSpPr>
            <p:cNvPr id="7" name="群組 6"/>
            <p:cNvGrpSpPr/>
            <p:nvPr/>
          </p:nvGrpSpPr>
          <p:grpSpPr>
            <a:xfrm>
              <a:off x="9312949" y="622127"/>
              <a:ext cx="930258" cy="781585"/>
              <a:chOff x="1200150" y="213479"/>
              <a:chExt cx="930258" cy="781585"/>
            </a:xfrm>
          </p:grpSpPr>
          <p:sp>
            <p:nvSpPr>
              <p:cNvPr id="8" name="圓角矩形 7"/>
              <p:cNvSpPr/>
              <p:nvPr/>
            </p:nvSpPr>
            <p:spPr>
              <a:xfrm>
                <a:off x="1200150" y="248298"/>
                <a:ext cx="930258" cy="691933"/>
              </a:xfrm>
              <a:prstGeom prst="roundRect">
                <a:avLst/>
              </a:prstGeom>
              <a:solidFill>
                <a:schemeClr val="tx2">
                  <a:lumMod val="25000"/>
                </a:schemeClr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1289042" y="213479"/>
                <a:ext cx="744531" cy="781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前端呈現</a:t>
                </a:r>
              </a:p>
            </p:txBody>
          </p:sp>
        </p:grp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5173" y="2280519"/>
              <a:ext cx="1047893" cy="755923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9788" y="1445903"/>
              <a:ext cx="736585" cy="736585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47887" y="4312326"/>
              <a:ext cx="948179" cy="850895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5301" y="5247574"/>
              <a:ext cx="1298108" cy="667598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8039">
              <a:off x="8571505" y="5568344"/>
              <a:ext cx="1123101" cy="1105452"/>
            </a:xfrm>
            <a:prstGeom prst="rect">
              <a:avLst/>
            </a:prstGeom>
          </p:spPr>
        </p:pic>
      </p:grpSp>
      <p:sp>
        <p:nvSpPr>
          <p:cNvPr id="17" name="圓角矩形 16"/>
          <p:cNvSpPr/>
          <p:nvPr/>
        </p:nvSpPr>
        <p:spPr>
          <a:xfrm>
            <a:off x="2165164" y="5283402"/>
            <a:ext cx="1539901" cy="96316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18" name="內容版面配置區 2"/>
          <p:cNvSpPr>
            <a:spLocks noGrp="1"/>
          </p:cNvSpPr>
          <p:nvPr>
            <p:ph idx="1"/>
          </p:nvPr>
        </p:nvSpPr>
        <p:spPr>
          <a:xfrm>
            <a:off x="6660434" y="1761806"/>
            <a:ext cx="4231220" cy="4058751"/>
          </a:xfrm>
        </p:spPr>
        <p:txBody>
          <a:bodyPr>
            <a:normAutofit/>
          </a:bodyPr>
          <a:lstStyle/>
          <a:p>
            <a:r>
              <a:rPr lang="en-US" altLang="zh-TW" sz="3000" dirty="0" smtClean="0"/>
              <a:t>AWS</a:t>
            </a:r>
            <a:r>
              <a:rPr lang="zh-TW" altLang="en-US" sz="3000" dirty="0" smtClean="0"/>
              <a:t> </a:t>
            </a:r>
            <a:r>
              <a:rPr lang="en-US" altLang="zh-TW" sz="3000" dirty="0" smtClean="0"/>
              <a:t>EC2</a:t>
            </a:r>
          </a:p>
          <a:p>
            <a:r>
              <a:rPr lang="zh-TW" altLang="en-US" sz="3000" dirty="0" smtClean="0"/>
              <a:t>不必自己</a:t>
            </a:r>
            <a:r>
              <a:rPr lang="zh-TW" altLang="en-US" sz="3000" dirty="0"/>
              <a:t>維護</a:t>
            </a:r>
            <a:endParaRPr lang="en-US" altLang="zh-TW" sz="3000" dirty="0" smtClean="0"/>
          </a:p>
          <a:p>
            <a:r>
              <a:rPr lang="en-US" altLang="zh-TW" sz="3000" dirty="0" smtClean="0"/>
              <a:t>Docker </a:t>
            </a:r>
            <a:r>
              <a:rPr lang="zh-TW" altLang="en-US" sz="3000" dirty="0" smtClean="0"/>
              <a:t>快速部署</a:t>
            </a:r>
            <a:endParaRPr lang="zh-TW" altLang="en-US" sz="3000" dirty="0"/>
          </a:p>
        </p:txBody>
      </p:sp>
      <p:sp>
        <p:nvSpPr>
          <p:cNvPr id="26" name="object 37"/>
          <p:cNvSpPr/>
          <p:nvPr/>
        </p:nvSpPr>
        <p:spPr>
          <a:xfrm flipV="1">
            <a:off x="487017" y="935312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矩形 26"/>
          <p:cNvSpPr/>
          <p:nvPr/>
        </p:nvSpPr>
        <p:spPr>
          <a:xfrm>
            <a:off x="9968400" y="611699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28" name="矩形 27"/>
          <p:cNvSpPr/>
          <p:nvPr/>
        </p:nvSpPr>
        <p:spPr>
          <a:xfrm>
            <a:off x="487017" y="187887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前端呈現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30" name="圓角矩形 29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31" name="圓角矩形 30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32" name="圓角矩形 31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33" name="圓角矩形 32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34" name="圓角矩形 33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399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-0.20677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Why Docker ?</a:t>
            </a:r>
          </a:p>
          <a:p>
            <a:r>
              <a:rPr lang="zh-TW" altLang="en-US" sz="2400" dirty="0" smtClean="0"/>
              <a:t>部署快速</a:t>
            </a:r>
            <a:endParaRPr lang="en-US" altLang="zh-TW" sz="2400" dirty="0" smtClean="0"/>
          </a:p>
          <a:p>
            <a:r>
              <a:rPr lang="zh-TW" altLang="en-US" sz="2400" dirty="0" smtClean="0"/>
              <a:t>只需搬動 </a:t>
            </a:r>
            <a:r>
              <a:rPr lang="en-US" altLang="zh-TW" sz="2400" dirty="0" err="1" smtClean="0"/>
              <a:t>Dockerfile</a:t>
            </a:r>
            <a:endParaRPr lang="en-US" altLang="zh-TW" sz="2400" dirty="0" smtClean="0"/>
          </a:p>
          <a:p>
            <a:r>
              <a:rPr lang="en-US" altLang="zh-TW" sz="2400" dirty="0" smtClean="0"/>
              <a:t>Docker compose </a:t>
            </a:r>
            <a:r>
              <a:rPr lang="zh-TW" altLang="en-US" sz="2400" dirty="0" smtClean="0"/>
              <a:t>一鍵啟動</a:t>
            </a:r>
            <a:endParaRPr lang="en-US" altLang="zh-TW" sz="2400" dirty="0" smtClean="0"/>
          </a:p>
          <a:p>
            <a:r>
              <a:rPr lang="en-US" altLang="zh-TW" sz="2400" dirty="0" smtClean="0"/>
              <a:t>Kafka 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Zookeeper </a:t>
            </a:r>
          </a:p>
          <a:p>
            <a:r>
              <a:rPr lang="en-US" altLang="zh-TW" sz="2400" dirty="0" err="1" smtClean="0"/>
              <a:t>Jupyter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、</a:t>
            </a:r>
            <a:r>
              <a:rPr lang="en-US" altLang="zh-TW" sz="2400" dirty="0" err="1" smtClean="0"/>
              <a:t>Ngrok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867" y="1756787"/>
            <a:ext cx="1053892" cy="97158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792" y="1959430"/>
            <a:ext cx="1047893" cy="75592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962" y="2079995"/>
            <a:ext cx="948179" cy="85089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3526">
            <a:off x="7538243" y="2778978"/>
            <a:ext cx="1587106" cy="86497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9514">
            <a:off x="6804609" y="2772728"/>
            <a:ext cx="3200406" cy="3150114"/>
          </a:xfrm>
          <a:prstGeom prst="rect">
            <a:avLst/>
          </a:prstGeom>
        </p:spPr>
      </p:pic>
      <p:sp>
        <p:nvSpPr>
          <p:cNvPr id="17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矩形 17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19" name="矩形 18"/>
          <p:cNvSpPr/>
          <p:nvPr/>
        </p:nvSpPr>
        <p:spPr>
          <a:xfrm>
            <a:off x="487017" y="171261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Docker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1" name="圓角矩形 20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871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04948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2400" dirty="0" err="1" smtClean="0"/>
              <a:t>Dockerfile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內容</a:t>
            </a:r>
            <a:endParaRPr lang="en-US" altLang="zh-TW" sz="2400" dirty="0" smtClean="0"/>
          </a:p>
          <a:p>
            <a:r>
              <a:rPr lang="zh-TW" altLang="en-US" sz="2400" dirty="0" smtClean="0"/>
              <a:t>安裝 </a:t>
            </a:r>
            <a:r>
              <a:rPr lang="en-US" altLang="zh-TW" sz="2400" dirty="0" err="1" smtClean="0"/>
              <a:t>mysqlclient</a:t>
            </a:r>
            <a:r>
              <a:rPr lang="zh-TW" altLang="en-US" sz="2400" dirty="0" smtClean="0"/>
              <a:t>套件</a:t>
            </a:r>
            <a:endParaRPr lang="en-US" altLang="zh-TW" sz="2400" dirty="0" smtClean="0"/>
          </a:p>
          <a:p>
            <a:r>
              <a:rPr lang="zh-TW" altLang="en-US" sz="2400" dirty="0" smtClean="0"/>
              <a:t>需要更新系統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685" y="1018626"/>
            <a:ext cx="7581900" cy="50863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22685" y="3918857"/>
            <a:ext cx="7475829" cy="1364343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矩形 13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15" name="矩形 14"/>
          <p:cNvSpPr/>
          <p:nvPr/>
        </p:nvSpPr>
        <p:spPr>
          <a:xfrm>
            <a:off x="487017" y="171261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Docker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17" name="圓角矩形 16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92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509" y="1191236"/>
            <a:ext cx="4593092" cy="486436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793" y="1191236"/>
            <a:ext cx="5025571" cy="4860256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1233714" y="3370386"/>
            <a:ext cx="4406372" cy="2689466"/>
            <a:chOff x="1233714" y="3759200"/>
            <a:chExt cx="4406372" cy="2689466"/>
          </a:xfrm>
        </p:grpSpPr>
        <p:sp>
          <p:nvSpPr>
            <p:cNvPr id="7" name="矩形 6"/>
            <p:cNvSpPr/>
            <p:nvPr/>
          </p:nvSpPr>
          <p:spPr>
            <a:xfrm>
              <a:off x="1233714" y="3759200"/>
              <a:ext cx="4223658" cy="268110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251680" y="4879006"/>
              <a:ext cx="33884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>
                  <a:solidFill>
                    <a:srgbClr val="C00000"/>
                  </a:solidFill>
                </a:rPr>
                <a:t>Ngrok</a:t>
              </a:r>
              <a:r>
                <a:rPr lang="en-US" altLang="zh-TW" sz="2400" dirty="0" smtClean="0">
                  <a:solidFill>
                    <a:srgbClr val="C00000"/>
                  </a:solidFill>
                </a:rPr>
                <a:t> </a:t>
              </a:r>
              <a:r>
                <a:rPr lang="zh-TW" altLang="en-US" sz="2400" dirty="0" smtClean="0">
                  <a:solidFill>
                    <a:srgbClr val="C00000"/>
                  </a:solidFill>
                </a:rPr>
                <a:t>轉換</a:t>
              </a:r>
              <a:endParaRPr lang="en-US" altLang="zh-TW" sz="24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zh-TW" sz="2400" dirty="0" smtClean="0">
                  <a:solidFill>
                    <a:srgbClr val="C00000"/>
                  </a:solidFill>
                </a:rPr>
                <a:t>HTTP</a:t>
              </a:r>
              <a:r>
                <a:rPr lang="zh-TW" altLang="en-US" sz="2400" dirty="0" smtClean="0">
                  <a:solidFill>
                    <a:srgbClr val="C00000"/>
                  </a:solidFill>
                </a:rPr>
                <a:t> </a:t>
              </a:r>
              <a:r>
                <a:rPr lang="en-US" altLang="zh-TW" sz="2400" dirty="0" err="1" smtClean="0">
                  <a:solidFill>
                    <a:srgbClr val="C00000"/>
                  </a:solidFill>
                </a:rPr>
                <a:t>Jupyter</a:t>
              </a:r>
              <a:r>
                <a:rPr lang="en-US" altLang="zh-TW" sz="2400" dirty="0" smtClean="0">
                  <a:solidFill>
                    <a:srgbClr val="C00000"/>
                  </a:solidFill>
                </a:rPr>
                <a:t> port 5000</a:t>
              </a:r>
            </a:p>
            <a:p>
              <a:pPr algn="ctr"/>
              <a:r>
                <a:rPr lang="zh-TW" altLang="en-US" sz="2400" dirty="0" smtClean="0">
                  <a:solidFill>
                    <a:srgbClr val="C00000"/>
                  </a:solidFill>
                </a:rPr>
                <a:t>為 </a:t>
              </a:r>
              <a:r>
                <a:rPr lang="en-US" altLang="zh-TW" sz="2400" dirty="0" smtClean="0">
                  <a:solidFill>
                    <a:srgbClr val="C00000"/>
                  </a:solidFill>
                </a:rPr>
                <a:t>HTTPS</a:t>
              </a:r>
            </a:p>
            <a:p>
              <a:pPr algn="ctr"/>
              <a:endParaRPr lang="en-US" altLang="zh-TW" sz="2400" dirty="0" smtClean="0">
                <a:solidFill>
                  <a:srgbClr val="C00000"/>
                </a:solidFill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7910706" y="2939314"/>
            <a:ext cx="3356850" cy="1542518"/>
            <a:chOff x="7910706" y="3328128"/>
            <a:chExt cx="3356850" cy="1542518"/>
          </a:xfrm>
        </p:grpSpPr>
        <p:sp>
          <p:nvSpPr>
            <p:cNvPr id="10" name="矩形 9"/>
            <p:cNvSpPr/>
            <p:nvPr/>
          </p:nvSpPr>
          <p:spPr>
            <a:xfrm>
              <a:off x="8011886" y="4528457"/>
              <a:ext cx="2979478" cy="342189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910706" y="3328128"/>
              <a:ext cx="33568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rgbClr val="C00000"/>
                  </a:solidFill>
                </a:rPr>
                <a:t>Kafka </a:t>
              </a:r>
              <a:r>
                <a:rPr lang="zh-TW" altLang="en-US" sz="2400" dirty="0" smtClean="0">
                  <a:solidFill>
                    <a:srgbClr val="C00000"/>
                  </a:solidFill>
                </a:rPr>
                <a:t>對內 </a:t>
              </a:r>
              <a:endParaRPr lang="en-US" altLang="zh-TW" sz="24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zh-TW" sz="2400" dirty="0" smtClean="0">
                  <a:solidFill>
                    <a:srgbClr val="C00000"/>
                  </a:solidFill>
                </a:rPr>
                <a:t>port</a:t>
              </a:r>
              <a:r>
                <a:rPr lang="zh-TW" altLang="en-US" sz="2400" dirty="0" smtClean="0">
                  <a:solidFill>
                    <a:srgbClr val="C00000"/>
                  </a:solidFill>
                </a:rPr>
                <a:t>為 </a:t>
              </a:r>
              <a:r>
                <a:rPr lang="en-US" altLang="zh-TW" sz="2400" dirty="0" smtClean="0">
                  <a:solidFill>
                    <a:srgbClr val="C00000"/>
                  </a:solidFill>
                </a:rPr>
                <a:t>9093</a:t>
              </a:r>
            </a:p>
            <a:p>
              <a:pPr algn="ctr"/>
              <a:r>
                <a:rPr lang="zh-TW" altLang="en-US" sz="2400" dirty="0" smtClean="0">
                  <a:solidFill>
                    <a:srgbClr val="C00000"/>
                  </a:solidFill>
                </a:rPr>
                <a:t>對外為</a:t>
              </a:r>
              <a:r>
                <a:rPr lang="en-US" altLang="zh-TW" sz="2400" dirty="0" smtClean="0">
                  <a:solidFill>
                    <a:srgbClr val="C00000"/>
                  </a:solidFill>
                </a:rPr>
                <a:t>9092</a:t>
              </a:r>
              <a:endParaRPr lang="zh-TW" altLang="en-US" sz="2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0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矩形 20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22" name="矩形 21"/>
          <p:cNvSpPr/>
          <p:nvPr/>
        </p:nvSpPr>
        <p:spPr>
          <a:xfrm>
            <a:off x="487016" y="171261"/>
            <a:ext cx="53152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Docker compose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413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54" y="2870200"/>
            <a:ext cx="7897929" cy="33791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0" y="1089765"/>
            <a:ext cx="7061199" cy="3037735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63917" y="1173650"/>
            <a:ext cx="10353762" cy="4058751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一</a:t>
            </a:r>
            <a:r>
              <a:rPr lang="zh-TW" altLang="en-US" sz="2400" dirty="0"/>
              <a:t>鍵</a:t>
            </a:r>
            <a:r>
              <a:rPr lang="zh-TW" altLang="en-US" sz="2400" dirty="0" smtClean="0"/>
              <a:t>啟動</a:t>
            </a:r>
            <a:endParaRPr lang="en-US" altLang="zh-TW" sz="2400" dirty="0" smtClean="0"/>
          </a:p>
          <a:p>
            <a:r>
              <a:rPr lang="en-US" altLang="zh-TW" sz="2400" dirty="0" err="1" smtClean="0"/>
              <a:t>docker</a:t>
            </a:r>
            <a:r>
              <a:rPr lang="en-US" altLang="zh-TW" sz="2400" dirty="0" smtClean="0"/>
              <a:t>-compose up –d</a:t>
            </a:r>
          </a:p>
          <a:p>
            <a:r>
              <a:rPr lang="zh-TW" altLang="en-US" sz="2400" dirty="0" smtClean="0"/>
              <a:t>進階懶人 寫成 </a:t>
            </a:r>
            <a:r>
              <a:rPr lang="en-US" altLang="zh-TW" sz="2400" dirty="0" smtClean="0"/>
              <a:t>Shell script </a:t>
            </a:r>
            <a:endParaRPr lang="zh-TW" altLang="en-US" sz="2400" dirty="0"/>
          </a:p>
        </p:txBody>
      </p:sp>
      <p:grpSp>
        <p:nvGrpSpPr>
          <p:cNvPr id="10" name="群組 9"/>
          <p:cNvGrpSpPr/>
          <p:nvPr/>
        </p:nvGrpSpPr>
        <p:grpSpPr>
          <a:xfrm>
            <a:off x="4813300" y="1084223"/>
            <a:ext cx="6833342" cy="1939907"/>
            <a:chOff x="5091266" y="740229"/>
            <a:chExt cx="6833342" cy="1939907"/>
          </a:xfrm>
        </p:grpSpPr>
        <p:sp>
          <p:nvSpPr>
            <p:cNvPr id="7" name="矩形 6"/>
            <p:cNvSpPr/>
            <p:nvPr/>
          </p:nvSpPr>
          <p:spPr>
            <a:xfrm>
              <a:off x="5091266" y="740229"/>
              <a:ext cx="3268963" cy="1887230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831988" y="1849139"/>
              <a:ext cx="40926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>
                  <a:solidFill>
                    <a:srgbClr val="C00000"/>
                  </a:solidFill>
                </a:rPr>
                <a:t>若沒有創建過 </a:t>
              </a:r>
              <a:r>
                <a:rPr lang="en-US" altLang="zh-TW" sz="2400" dirty="0" smtClean="0">
                  <a:solidFill>
                    <a:srgbClr val="C00000"/>
                  </a:solidFill>
                </a:rPr>
                <a:t>images</a:t>
              </a:r>
            </a:p>
            <a:p>
              <a:pPr algn="ctr"/>
              <a:r>
                <a:rPr lang="zh-TW" altLang="en-US" sz="2400" dirty="0" smtClean="0">
                  <a:solidFill>
                    <a:srgbClr val="C00000"/>
                  </a:solidFill>
                </a:rPr>
                <a:t>就先用創建命</a:t>
              </a:r>
              <a:r>
                <a:rPr lang="zh-TW" altLang="en-US" sz="2400" dirty="0">
                  <a:solidFill>
                    <a:srgbClr val="C00000"/>
                  </a:solidFill>
                </a:rPr>
                <a:t>令</a:t>
              </a: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487016" y="3767796"/>
            <a:ext cx="7067006" cy="1904947"/>
            <a:chOff x="798286" y="3918857"/>
            <a:chExt cx="7067006" cy="1904947"/>
          </a:xfrm>
        </p:grpSpPr>
        <p:sp>
          <p:nvSpPr>
            <p:cNvPr id="8" name="矩形 7"/>
            <p:cNvSpPr/>
            <p:nvPr/>
          </p:nvSpPr>
          <p:spPr>
            <a:xfrm>
              <a:off x="798286" y="3918857"/>
              <a:ext cx="3556000" cy="14078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354286" y="4992807"/>
              <a:ext cx="35110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rgbClr val="C00000"/>
                  </a:solidFill>
                </a:rPr>
                <a:t>使用 </a:t>
              </a:r>
              <a:r>
                <a:rPr lang="en-US" altLang="zh-TW" sz="2400" dirty="0" err="1" smtClean="0">
                  <a:solidFill>
                    <a:srgbClr val="C00000"/>
                  </a:solidFill>
                </a:rPr>
                <a:t>portainer</a:t>
              </a:r>
              <a:r>
                <a:rPr lang="en-US" altLang="zh-TW" sz="2400" dirty="0" smtClean="0">
                  <a:solidFill>
                    <a:srgbClr val="C00000"/>
                  </a:solidFill>
                </a:rPr>
                <a:t> </a:t>
              </a:r>
              <a:r>
                <a:rPr lang="zh-TW" altLang="en-US" sz="2400" dirty="0" smtClean="0">
                  <a:solidFill>
                    <a:srgbClr val="C00000"/>
                  </a:solidFill>
                </a:rPr>
                <a:t>來監控</a:t>
              </a:r>
              <a:endParaRPr lang="en-US" altLang="zh-TW" sz="2400" dirty="0" smtClean="0">
                <a:solidFill>
                  <a:srgbClr val="C00000"/>
                </a:solidFill>
              </a:endParaRPr>
            </a:p>
            <a:p>
              <a:r>
                <a:rPr lang="en-US" altLang="zh-TW" sz="2400" dirty="0" smtClean="0">
                  <a:solidFill>
                    <a:srgbClr val="C00000"/>
                  </a:solidFill>
                </a:rPr>
                <a:t>Docker container </a:t>
              </a:r>
              <a:r>
                <a:rPr lang="zh-TW" altLang="en-US" sz="2400" dirty="0" smtClean="0">
                  <a:solidFill>
                    <a:srgbClr val="C00000"/>
                  </a:solidFill>
                </a:rPr>
                <a:t>狀況</a:t>
              </a:r>
              <a:endParaRPr lang="zh-TW" altLang="en-US" sz="2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0" name="object 37"/>
          <p:cNvSpPr/>
          <p:nvPr/>
        </p:nvSpPr>
        <p:spPr>
          <a:xfrm flipV="1">
            <a:off x="487017" y="926999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矩形 20"/>
          <p:cNvSpPr/>
          <p:nvPr/>
        </p:nvSpPr>
        <p:spPr>
          <a:xfrm>
            <a:off x="9968400" y="603386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487016" y="171261"/>
            <a:ext cx="53152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Docker compose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26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用 </a:t>
            </a:r>
            <a:r>
              <a:rPr lang="en-US" altLang="zh-TW" sz="2400" dirty="0" err="1" smtClean="0"/>
              <a:t>portainer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查看 </a:t>
            </a:r>
            <a:r>
              <a:rPr lang="en-US" altLang="zh-TW" sz="2400" dirty="0" smtClean="0"/>
              <a:t>Container </a:t>
            </a:r>
            <a:r>
              <a:rPr lang="zh-TW" altLang="en-US" sz="2400" dirty="0" smtClean="0"/>
              <a:t>狀況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58" y="2455786"/>
            <a:ext cx="10348699" cy="2595185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8451786" y="2888343"/>
            <a:ext cx="3091542" cy="2894204"/>
            <a:chOff x="8451786" y="2888343"/>
            <a:chExt cx="3091542" cy="2894204"/>
          </a:xfrm>
        </p:grpSpPr>
        <p:sp>
          <p:nvSpPr>
            <p:cNvPr id="5" name="矩形 4"/>
            <p:cNvSpPr/>
            <p:nvPr/>
          </p:nvSpPr>
          <p:spPr>
            <a:xfrm>
              <a:off x="9231086" y="2888343"/>
              <a:ext cx="2220685" cy="2278743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8451786" y="5320882"/>
              <a:ext cx="30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Container </a:t>
              </a:r>
              <a:r>
                <a:rPr lang="zh-TW" altLang="en-US" sz="2400" dirty="0" smtClean="0"/>
                <a:t>開啟的</a:t>
              </a:r>
              <a:r>
                <a:rPr lang="en-US" altLang="zh-TW" sz="2400" dirty="0" smtClean="0"/>
                <a:t>port </a:t>
              </a:r>
              <a:endParaRPr lang="zh-TW" altLang="en-US" sz="2400" dirty="0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444358" y="2888343"/>
            <a:ext cx="3091542" cy="2781079"/>
            <a:chOff x="3444358" y="2888343"/>
            <a:chExt cx="3091542" cy="2781079"/>
          </a:xfrm>
        </p:grpSpPr>
        <p:sp>
          <p:nvSpPr>
            <p:cNvPr id="7" name="矩形 6"/>
            <p:cNvSpPr/>
            <p:nvPr/>
          </p:nvSpPr>
          <p:spPr>
            <a:xfrm>
              <a:off x="4325257" y="2888343"/>
              <a:ext cx="769257" cy="1886857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3444358" y="5207757"/>
              <a:ext cx="30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Compose </a:t>
              </a:r>
              <a:r>
                <a:rPr lang="zh-TW" altLang="en-US" sz="2400" dirty="0" smtClean="0"/>
                <a:t>啟動的 容器</a:t>
              </a:r>
              <a:endParaRPr lang="zh-TW" altLang="en-US" sz="2400" dirty="0"/>
            </a:p>
          </p:txBody>
        </p:sp>
      </p:grpSp>
      <p:sp>
        <p:nvSpPr>
          <p:cNvPr id="18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矩形 18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2" name="圓角矩形 21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487016" y="171261"/>
            <a:ext cx="53152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Docker compose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463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/>
          <p:cNvSpPr/>
          <p:nvPr/>
        </p:nvSpPr>
        <p:spPr>
          <a:xfrm>
            <a:off x="5110925" y="5281897"/>
            <a:ext cx="1293223" cy="570116"/>
          </a:xfrm>
          <a:prstGeom prst="roundRect">
            <a:avLst/>
          </a:prstGeom>
          <a:solidFill>
            <a:srgbClr val="C18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zh-TW" altLang="en-US" dirty="0" smtClean="0"/>
              <a:t>架設較為輕</a:t>
            </a:r>
            <a:r>
              <a:rPr lang="zh-TW" altLang="en-US" dirty="0"/>
              <a:t>量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LINE</a:t>
            </a:r>
            <a:r>
              <a:rPr lang="zh-TW" altLang="en-US" dirty="0" smtClean="0"/>
              <a:t> </a:t>
            </a:r>
            <a:r>
              <a:rPr lang="en-US" altLang="zh-TW" dirty="0" smtClean="0"/>
              <a:t>BOT</a:t>
            </a:r>
            <a:r>
              <a:rPr lang="zh-TW" altLang="en-US" dirty="0" smtClean="0"/>
              <a:t> </a:t>
            </a:r>
            <a:r>
              <a:rPr lang="en-US" altLang="zh-TW" dirty="0" smtClean="0"/>
              <a:t>server</a:t>
            </a:r>
          </a:p>
          <a:p>
            <a:r>
              <a:rPr lang="en-US" altLang="zh-TW" dirty="0" smtClean="0"/>
              <a:t>Kafka </a:t>
            </a:r>
          </a:p>
          <a:p>
            <a:r>
              <a:rPr lang="en-US" altLang="zh-TW" dirty="0" smtClean="0"/>
              <a:t>All by </a:t>
            </a:r>
            <a:r>
              <a:rPr lang="en-US" altLang="zh-TW" dirty="0" err="1" smtClean="0"/>
              <a:t>docker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275" y="3276034"/>
            <a:ext cx="1053892" cy="97158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275" y="2520111"/>
            <a:ext cx="1047893" cy="75592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007" y="3659995"/>
            <a:ext cx="948179" cy="85089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057" y="3307194"/>
            <a:ext cx="1410721" cy="77824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273" y="3164668"/>
            <a:ext cx="1244596" cy="3795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8039">
            <a:off x="7730917" y="3695242"/>
            <a:ext cx="2131205" cy="2097714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5864772" y="2196662"/>
            <a:ext cx="5234152" cy="3804745"/>
          </a:xfrm>
          <a:prstGeom prst="roundRect">
            <a:avLst/>
          </a:prstGeom>
          <a:noFill/>
          <a:ln>
            <a:solidFill>
              <a:srgbClr val="C187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389" y="4074565"/>
            <a:ext cx="2985858" cy="1907632"/>
          </a:xfrm>
          <a:prstGeom prst="rect">
            <a:avLst/>
          </a:prstGeom>
        </p:spPr>
      </p:pic>
      <p:sp>
        <p:nvSpPr>
          <p:cNvPr id="14" name="流程圖: 程序 13"/>
          <p:cNvSpPr/>
          <p:nvPr/>
        </p:nvSpPr>
        <p:spPr>
          <a:xfrm>
            <a:off x="3547819" y="7407557"/>
            <a:ext cx="1213803" cy="474297"/>
          </a:xfrm>
          <a:prstGeom prst="flowChartProcess">
            <a:avLst/>
          </a:prstGeom>
          <a:solidFill>
            <a:srgbClr val="1D1E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object 37"/>
          <p:cNvSpPr/>
          <p:nvPr/>
        </p:nvSpPr>
        <p:spPr>
          <a:xfrm flipV="1">
            <a:off x="487017" y="926999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矩形 23"/>
          <p:cNvSpPr/>
          <p:nvPr/>
        </p:nvSpPr>
        <p:spPr>
          <a:xfrm>
            <a:off x="9968400" y="603386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25" name="矩形 24"/>
          <p:cNvSpPr/>
          <p:nvPr/>
        </p:nvSpPr>
        <p:spPr>
          <a:xfrm>
            <a:off x="487017" y="179574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AWS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7" name="圓角矩形 26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31" name="圓角矩形 30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32" name="圓角矩形 31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98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27001" y="2020510"/>
            <a:ext cx="6227110" cy="4220517"/>
            <a:chOff x="589988" y="2441642"/>
            <a:chExt cx="11001375" cy="40005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988" y="2441642"/>
              <a:ext cx="11001375" cy="4000500"/>
            </a:xfrm>
            <a:prstGeom prst="rect">
              <a:avLst/>
            </a:prstGeom>
          </p:spPr>
        </p:pic>
        <p:grpSp>
          <p:nvGrpSpPr>
            <p:cNvPr id="9" name="群組 8"/>
            <p:cNvGrpSpPr/>
            <p:nvPr/>
          </p:nvGrpSpPr>
          <p:grpSpPr>
            <a:xfrm>
              <a:off x="1785257" y="4003122"/>
              <a:ext cx="9620919" cy="1137755"/>
              <a:chOff x="1785257" y="4003122"/>
              <a:chExt cx="9620919" cy="1137755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785257" y="4122057"/>
                <a:ext cx="5109029" cy="449943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6615868" y="4003122"/>
                <a:ext cx="4790308" cy="1137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solidFill>
                      <a:srgbClr val="C00000"/>
                    </a:solidFill>
                  </a:rPr>
                  <a:t>Subnet </a:t>
                </a:r>
                <a:r>
                  <a:rPr lang="zh-TW" altLang="en-US" sz="2400" dirty="0" smtClean="0">
                    <a:solidFill>
                      <a:srgbClr val="C00000"/>
                    </a:solidFill>
                  </a:rPr>
                  <a:t>不可超過 </a:t>
                </a:r>
                <a:endParaRPr lang="en-US" altLang="zh-TW" sz="2400" dirty="0" smtClean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altLang="zh-TW" sz="2400" dirty="0" smtClean="0">
                    <a:solidFill>
                      <a:srgbClr val="C00000"/>
                    </a:solidFill>
                  </a:rPr>
                  <a:t>VPC</a:t>
                </a:r>
                <a:r>
                  <a:rPr lang="zh-TW" altLang="en-US" sz="2400" dirty="0" smtClean="0">
                    <a:solidFill>
                      <a:srgbClr val="C00000"/>
                    </a:solidFill>
                  </a:rPr>
                  <a:t> 的網段</a:t>
                </a:r>
                <a:endParaRPr lang="en-US" altLang="zh-TW" sz="2400" dirty="0" smtClean="0">
                  <a:solidFill>
                    <a:srgbClr val="C00000"/>
                  </a:solidFill>
                </a:endParaRPr>
              </a:p>
              <a:p>
                <a:pPr algn="ctr"/>
                <a:r>
                  <a:rPr lang="zh-TW" altLang="en-US" sz="2400" dirty="0" smtClean="0">
                    <a:solidFill>
                      <a:srgbClr val="C00000"/>
                    </a:solidFill>
                  </a:rPr>
                  <a:t>開太小會無法切</a:t>
                </a:r>
                <a:r>
                  <a:rPr lang="zh-TW" altLang="en-US" sz="2400" dirty="0">
                    <a:solidFill>
                      <a:srgbClr val="C00000"/>
                    </a:solidFill>
                  </a:rPr>
                  <a:t>割</a:t>
                </a:r>
                <a:endParaRPr lang="en-US" altLang="zh-TW" sz="2400" dirty="0" smtClean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17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矩形 17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19" name="矩形 18"/>
          <p:cNvSpPr/>
          <p:nvPr/>
        </p:nvSpPr>
        <p:spPr>
          <a:xfrm>
            <a:off x="487017" y="171261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AWS-VPC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1" name="圓角矩形 20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27" name="內容版面配置區 2"/>
          <p:cNvSpPr>
            <a:spLocks noGrp="1"/>
          </p:cNvSpPr>
          <p:nvPr>
            <p:ph idx="1"/>
          </p:nvPr>
        </p:nvSpPr>
        <p:spPr>
          <a:xfrm>
            <a:off x="919119" y="1201876"/>
            <a:ext cx="10353762" cy="4058751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創建</a:t>
            </a:r>
            <a:r>
              <a:rPr lang="en-US" altLang="zh-TW" sz="2400" dirty="0" smtClean="0"/>
              <a:t>VPC</a:t>
            </a:r>
          </a:p>
          <a:p>
            <a:r>
              <a:rPr lang="en-US" altLang="zh-TW" sz="2400" dirty="0" smtClean="0"/>
              <a:t>CIDR </a:t>
            </a:r>
            <a:r>
              <a:rPr lang="zh-TW" altLang="en-US" sz="2400" dirty="0" smtClean="0"/>
              <a:t> 開多一些</a:t>
            </a:r>
            <a:endParaRPr lang="zh-TW" altLang="en-US" sz="2400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061" y="2017739"/>
            <a:ext cx="5704235" cy="4223288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7415472" y="3272280"/>
            <a:ext cx="2384183" cy="1335343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9852426" y="3272280"/>
            <a:ext cx="2339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rgbClr val="C00000"/>
                </a:solidFill>
              </a:rPr>
              <a:t>創建在已存在的</a:t>
            </a:r>
            <a:endParaRPr lang="en-US" altLang="zh-TW" sz="24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TW" sz="2400" dirty="0" smtClean="0">
                <a:solidFill>
                  <a:srgbClr val="C00000"/>
                </a:solidFill>
              </a:rPr>
              <a:t>VPC</a:t>
            </a:r>
            <a:r>
              <a:rPr lang="zh-TW" altLang="en-US" sz="2400" dirty="0" smtClean="0">
                <a:solidFill>
                  <a:srgbClr val="C00000"/>
                </a:solidFill>
              </a:rPr>
              <a:t>下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  <p:sp>
        <p:nvSpPr>
          <p:cNvPr id="31" name="內容版面配置區 2"/>
          <p:cNvSpPr txBox="1">
            <a:spLocks/>
          </p:cNvSpPr>
          <p:nvPr/>
        </p:nvSpPr>
        <p:spPr>
          <a:xfrm>
            <a:off x="6318575" y="1201876"/>
            <a:ext cx="4745081" cy="4058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smtClean="0"/>
              <a:t>創建兩個 </a:t>
            </a:r>
            <a:r>
              <a:rPr lang="en-US" altLang="zh-TW" sz="2400" smtClean="0"/>
              <a:t>Subnet</a:t>
            </a:r>
          </a:p>
          <a:p>
            <a:r>
              <a:rPr lang="zh-TW" altLang="en-US" sz="2400" smtClean="0"/>
              <a:t>給 </a:t>
            </a:r>
            <a:r>
              <a:rPr lang="en-US" altLang="zh-TW" sz="2400" smtClean="0"/>
              <a:t>RDS</a:t>
            </a:r>
            <a:r>
              <a:rPr lang="zh-TW" altLang="en-US" sz="2400" smtClean="0"/>
              <a:t> 使用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16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4" name="圓角矩形 23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爬蟲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監控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文字探勘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前端呈現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6107085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資料分析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7633850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環境架構</a:t>
              </a:r>
            </a:p>
          </p:txBody>
        </p:sp>
      </p:grpSp>
      <p:sp>
        <p:nvSpPr>
          <p:cNvPr id="11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：陳桂寶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Noto Sans CJK JP Regular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7017" y="179574"/>
            <a:ext cx="2856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網路爬蟲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內容版面配置區 2"/>
          <p:cNvSpPr txBox="1">
            <a:spLocks/>
          </p:cNvSpPr>
          <p:nvPr/>
        </p:nvSpPr>
        <p:spPr>
          <a:xfrm>
            <a:off x="321988" y="1229037"/>
            <a:ext cx="109429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愛評網：</a:t>
            </a: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170,000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愛</a:t>
            </a:r>
            <a:r>
              <a:rPr lang="zh-TW" altLang="en-US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食記</a:t>
            </a:r>
            <a:r>
              <a:rPr lang="zh-TW" altLang="en-US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100,000</a:t>
            </a:r>
            <a:r>
              <a:rPr lang="zh-TW" altLang="en-US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Mobile01: 4,000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PTT</a:t>
            </a:r>
            <a:r>
              <a:rPr lang="zh-TW" altLang="en-US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en-US" altLang="zh-TW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130,000</a:t>
            </a:r>
            <a:r>
              <a:rPr lang="zh-TW" altLang="en-US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00" y="2928069"/>
            <a:ext cx="2524576" cy="570553"/>
          </a:xfrm>
          <a:prstGeom prst="rect">
            <a:avLst/>
          </a:prstGeom>
          <a:ln w="12700">
            <a:solidFill>
              <a:sysClr val="windowText" lastClr="000000"/>
            </a:solidFill>
          </a:ln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136" y="1247275"/>
            <a:ext cx="2257388" cy="2198806"/>
          </a:xfrm>
          <a:prstGeom prst="rect">
            <a:avLst/>
          </a:prstGeom>
          <a:ln w="15875">
            <a:noFill/>
          </a:ln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27" y="3717088"/>
            <a:ext cx="2069869" cy="2093508"/>
          </a:xfrm>
          <a:prstGeom prst="rect">
            <a:avLst/>
          </a:prstGeom>
          <a:ln w="12700">
            <a:solidFill>
              <a:sysClr val="windowText" lastClr="000000"/>
            </a:solidFill>
          </a:ln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136" y="3717088"/>
            <a:ext cx="2257388" cy="2093508"/>
          </a:xfrm>
          <a:prstGeom prst="rect">
            <a:avLst/>
          </a:prstGeom>
          <a:ln w="15875">
            <a:noFill/>
          </a:ln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27" y="1247275"/>
            <a:ext cx="1662727" cy="1582591"/>
          </a:xfrm>
          <a:prstGeom prst="rect">
            <a:avLst/>
          </a:prstGeom>
          <a:ln w="12700"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296648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962" y="1732449"/>
            <a:ext cx="8271874" cy="187551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962" y="4131037"/>
            <a:ext cx="8271874" cy="19245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13943" y="1870470"/>
            <a:ext cx="7010400" cy="985073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473371" y="4860413"/>
            <a:ext cx="5050972" cy="985073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zh-TW" altLang="en-US" sz="2400" dirty="0" smtClean="0"/>
              <a:t>剛剛創建好的</a:t>
            </a:r>
            <a:endParaRPr lang="en-US" altLang="zh-TW" sz="2400" dirty="0" smtClean="0"/>
          </a:p>
          <a:p>
            <a:pPr marL="36900" indent="0">
              <a:buNone/>
            </a:pPr>
            <a:r>
              <a:rPr lang="en-US" altLang="zh-TW" sz="2400" dirty="0" smtClean="0"/>
              <a:t>VPC</a:t>
            </a:r>
          </a:p>
          <a:p>
            <a:pPr marL="36900" indent="0">
              <a:buNone/>
            </a:pPr>
            <a:endParaRPr lang="en-US" altLang="zh-TW" sz="2400" dirty="0"/>
          </a:p>
          <a:p>
            <a:pPr marL="36900" indent="0">
              <a:buNone/>
            </a:pPr>
            <a:endParaRPr lang="en-US" altLang="zh-TW" sz="2400" dirty="0" smtClean="0"/>
          </a:p>
          <a:p>
            <a:pPr marL="36900" indent="0">
              <a:buNone/>
            </a:pPr>
            <a:endParaRPr lang="en-US" altLang="zh-TW" sz="2400" dirty="0"/>
          </a:p>
          <a:p>
            <a:pPr marL="36900" indent="0">
              <a:buNone/>
            </a:pPr>
            <a:r>
              <a:rPr lang="zh-TW" altLang="en-US" sz="2400" dirty="0" smtClean="0"/>
              <a:t>開啟</a:t>
            </a:r>
            <a:r>
              <a:rPr lang="en-US" altLang="zh-TW" sz="2400" dirty="0" smtClean="0"/>
              <a:t>EC2</a:t>
            </a:r>
            <a:r>
              <a:rPr lang="zh-TW" altLang="en-US" sz="2400" dirty="0" smtClean="0"/>
              <a:t> 同時</a:t>
            </a:r>
            <a:endParaRPr lang="en-US" altLang="zh-TW" sz="2400" dirty="0" smtClean="0"/>
          </a:p>
          <a:p>
            <a:pPr marL="36900" indent="0">
              <a:buNone/>
            </a:pPr>
            <a:r>
              <a:rPr lang="zh-TW" altLang="en-US" sz="2400" dirty="0" smtClean="0"/>
              <a:t>安裝好 </a:t>
            </a:r>
            <a:r>
              <a:rPr lang="en-US" altLang="zh-TW" sz="2400" dirty="0" smtClean="0"/>
              <a:t>Docker</a:t>
            </a:r>
          </a:p>
          <a:p>
            <a:pPr marL="36900" indent="0">
              <a:buNone/>
            </a:pPr>
            <a:r>
              <a:rPr lang="zh-TW" altLang="en-US" sz="2400" dirty="0" smtClean="0"/>
              <a:t>以及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clone repo</a:t>
            </a:r>
            <a:endParaRPr lang="en-US" altLang="zh-TW" sz="2400" dirty="0"/>
          </a:p>
        </p:txBody>
      </p:sp>
      <p:sp>
        <p:nvSpPr>
          <p:cNvPr id="16" name="object 37"/>
          <p:cNvSpPr/>
          <p:nvPr/>
        </p:nvSpPr>
        <p:spPr>
          <a:xfrm flipV="1">
            <a:off x="487017" y="926999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矩形 16"/>
          <p:cNvSpPr/>
          <p:nvPr/>
        </p:nvSpPr>
        <p:spPr>
          <a:xfrm>
            <a:off x="9968400" y="603386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18" name="矩形 17"/>
          <p:cNvSpPr/>
          <p:nvPr/>
        </p:nvSpPr>
        <p:spPr>
          <a:xfrm>
            <a:off x="487017" y="179574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AWS – EC2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0" name="圓角矩形 19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27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70" y="1122850"/>
            <a:ext cx="6792116" cy="485703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86" y="2004670"/>
            <a:ext cx="5029200" cy="3048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286" y="3212819"/>
            <a:ext cx="5029200" cy="2060951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4354285" y="2782671"/>
            <a:ext cx="2220686" cy="1099658"/>
            <a:chOff x="4354285" y="2782671"/>
            <a:chExt cx="2220686" cy="1099658"/>
          </a:xfrm>
        </p:grpSpPr>
        <p:sp>
          <p:nvSpPr>
            <p:cNvPr id="7" name="矩形 6"/>
            <p:cNvSpPr/>
            <p:nvPr/>
          </p:nvSpPr>
          <p:spPr>
            <a:xfrm>
              <a:off x="4499428" y="3551368"/>
              <a:ext cx="1930400" cy="330961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4354285" y="2782671"/>
              <a:ext cx="22206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solidFill>
                    <a:srgbClr val="C00000"/>
                  </a:solidFill>
                </a:rPr>
                <a:t>Public IP</a:t>
              </a:r>
              <a:endParaRPr lang="zh-TW" altLang="en-US" sz="2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7" name="object 37"/>
          <p:cNvSpPr/>
          <p:nvPr/>
        </p:nvSpPr>
        <p:spPr>
          <a:xfrm flipV="1">
            <a:off x="487017" y="926999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矩形 17"/>
          <p:cNvSpPr/>
          <p:nvPr/>
        </p:nvSpPr>
        <p:spPr>
          <a:xfrm>
            <a:off x="9968400" y="603386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grpSp>
        <p:nvGrpSpPr>
          <p:cNvPr id="20" name="群組 19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1" name="圓角矩形 20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sp>
        <p:nvSpPr>
          <p:cNvPr id="27" name="矩形 26"/>
          <p:cNvSpPr/>
          <p:nvPr/>
        </p:nvSpPr>
        <p:spPr>
          <a:xfrm>
            <a:off x="487017" y="179574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AWS – EC2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396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7017" y="1002258"/>
            <a:ext cx="10353762" cy="4058751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關聯式資料庫</a:t>
            </a:r>
            <a:endParaRPr lang="en-US" altLang="zh-TW" sz="2400" dirty="0" smtClean="0"/>
          </a:p>
          <a:p>
            <a:r>
              <a:rPr lang="zh-TW" altLang="en-US" sz="2400" dirty="0" smtClean="0"/>
              <a:t>儲存我們的餐廳基本資料</a:t>
            </a:r>
            <a:endParaRPr lang="en-US" altLang="zh-TW" sz="2400" dirty="0" smtClean="0"/>
          </a:p>
          <a:p>
            <a:r>
              <a:rPr lang="zh-TW" altLang="en-US" sz="2400" dirty="0" smtClean="0"/>
              <a:t>本地端狀況不影響資料庫 </a:t>
            </a:r>
            <a:endParaRPr lang="en-US" altLang="zh-TW" sz="2400" dirty="0" smtClean="0"/>
          </a:p>
          <a:p>
            <a:r>
              <a:rPr lang="zh-TW" altLang="en-US" sz="2400" dirty="0" smtClean="0"/>
              <a:t>監控連線狀況</a:t>
            </a:r>
            <a:endParaRPr lang="en-US" altLang="zh-TW" sz="2400" dirty="0" smtClean="0"/>
          </a:p>
          <a:p>
            <a:r>
              <a:rPr lang="zh-TW" altLang="en-US" sz="2400" dirty="0" smtClean="0"/>
              <a:t>快照功能</a:t>
            </a:r>
          </a:p>
          <a:p>
            <a:endParaRPr lang="zh-TW" altLang="en-US" sz="2400" dirty="0"/>
          </a:p>
        </p:txBody>
      </p:sp>
      <p:sp>
        <p:nvSpPr>
          <p:cNvPr id="16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矩形 16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18" name="矩形 17"/>
          <p:cNvSpPr/>
          <p:nvPr/>
        </p:nvSpPr>
        <p:spPr>
          <a:xfrm>
            <a:off x="487017" y="171261"/>
            <a:ext cx="44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AWS - RDS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0" y="6276108"/>
            <a:ext cx="12192000" cy="565266"/>
            <a:chOff x="1524000" y="6276108"/>
            <a:chExt cx="9144000" cy="565266"/>
          </a:xfrm>
        </p:grpSpPr>
        <p:sp>
          <p:nvSpPr>
            <p:cNvPr id="20" name="圓角矩形 19"/>
            <p:cNvSpPr/>
            <p:nvPr/>
          </p:nvSpPr>
          <p:spPr>
            <a:xfrm>
              <a:off x="1524000" y="6278880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3048000" y="6284421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監控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572000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文字探勘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9144000" y="627791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6107082" y="6278879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7633853" y="6276108"/>
              <a:ext cx="1524000" cy="556953"/>
            </a:xfrm>
            <a:prstGeom prst="roundRect">
              <a:avLst/>
            </a:prstGeom>
            <a:gradFill>
              <a:gsLst>
                <a:gs pos="85000">
                  <a:schemeClr val="accent1">
                    <a:lumMod val="40000"/>
                    <a:lumOff val="60000"/>
                  </a:schemeClr>
                </a:gs>
                <a:gs pos="52000">
                  <a:schemeClr val="accent1">
                    <a:lumMod val="60000"/>
                    <a:lumOff val="40000"/>
                  </a:schemeClr>
                </a:gs>
                <a:gs pos="1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ln w="38100">
              <a:solidFill>
                <a:schemeClr val="bg1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環境架構</a:t>
              </a: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7" y="4244571"/>
            <a:ext cx="7165772" cy="177377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11" y="1002258"/>
            <a:ext cx="6841555" cy="43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0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7"/>
          <p:cNvSpPr/>
          <p:nvPr/>
        </p:nvSpPr>
        <p:spPr>
          <a:xfrm flipV="1">
            <a:off x="487017" y="918686"/>
            <a:ext cx="11290853" cy="45719"/>
          </a:xfrm>
          <a:custGeom>
            <a:avLst/>
            <a:gdLst/>
            <a:ahLst/>
            <a:cxnLst/>
            <a:rect l="l" t="t" r="r" b="b"/>
            <a:pathLst>
              <a:path w="12344400">
                <a:moveTo>
                  <a:pt x="0" y="0"/>
                </a:moveTo>
                <a:lnTo>
                  <a:pt x="12344400" y="0"/>
                </a:lnTo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66" dirty="0">
              <a:latin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68400" y="595073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7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Regular"/>
              </a:rPr>
              <a:t>報告人：許立榆</a:t>
            </a:r>
          </a:p>
        </p:txBody>
      </p:sp>
      <p:sp>
        <p:nvSpPr>
          <p:cNvPr id="11" name="矩形 10"/>
          <p:cNvSpPr/>
          <p:nvPr/>
        </p:nvSpPr>
        <p:spPr>
          <a:xfrm>
            <a:off x="487017" y="179574"/>
            <a:ext cx="2856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望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556344" y="1585352"/>
            <a:ext cx="7301999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完成關鍵字推薦功能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建立會員機制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自動推送餐廳推薦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系統自動化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建模型、爬網、資料清洗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Help premium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973" y="2319314"/>
            <a:ext cx="1037470" cy="103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Customer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4" y="3441920"/>
            <a:ext cx="947247" cy="94724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38" y="4099607"/>
            <a:ext cx="1443643" cy="1443643"/>
          </a:xfrm>
          <a:prstGeom prst="rect">
            <a:avLst/>
          </a:prstGeom>
        </p:spPr>
      </p:pic>
      <p:pic>
        <p:nvPicPr>
          <p:cNvPr id="1030" name="Picture 6" descr="Online premium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7" y="1146832"/>
            <a:ext cx="1308595" cy="130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75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Thank you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559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2841</TotalTime>
  <Words>3815</Words>
  <Application>Microsoft Office PowerPoint</Application>
  <PresentationFormat>寬螢幕</PresentationFormat>
  <Paragraphs>1186</Paragraphs>
  <Slides>94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94</vt:i4>
      </vt:variant>
    </vt:vector>
  </HeadingPairs>
  <TitlesOfParts>
    <vt:vector size="111" baseType="lpstr">
      <vt:lpstr>Calisto MT</vt:lpstr>
      <vt:lpstr>等线</vt:lpstr>
      <vt:lpstr>等线 Light</vt:lpstr>
      <vt:lpstr>微软雅黑</vt:lpstr>
      <vt:lpstr>Noto Sans CJK JP Regular</vt:lpstr>
      <vt:lpstr>游ゴシック</vt:lpstr>
      <vt:lpstr>微軟正黑體</vt:lpstr>
      <vt:lpstr>新細明體</vt:lpstr>
      <vt:lpstr>Arial</vt:lpstr>
      <vt:lpstr>Calibri</vt:lpstr>
      <vt:lpstr>Calibri Light</vt:lpstr>
      <vt:lpstr>Leelawadee UI</vt:lpstr>
      <vt:lpstr>Poor Richard</vt:lpstr>
      <vt:lpstr>Times New Roman</vt:lpstr>
      <vt:lpstr>Wingdings</vt:lpstr>
      <vt:lpstr>Wingdings 2</vt:lpstr>
      <vt:lpstr>Office 佈景主題</vt:lpstr>
      <vt:lpstr>PowerPoint 簡報</vt:lpstr>
      <vt:lpstr>PowerPoint 簡報</vt:lpstr>
      <vt:lpstr>前情提要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資料清洗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文字探勘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253</cp:revision>
  <dcterms:created xsi:type="dcterms:W3CDTF">2019-03-23T11:01:04Z</dcterms:created>
  <dcterms:modified xsi:type="dcterms:W3CDTF">2019-03-27T03:28:34Z</dcterms:modified>
</cp:coreProperties>
</file>